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45"/>
  </p:notesMasterIdLst>
  <p:sldIdLst>
    <p:sldId id="257" r:id="rId2"/>
    <p:sldId id="259" r:id="rId3"/>
    <p:sldId id="285" r:id="rId4"/>
    <p:sldId id="293" r:id="rId5"/>
    <p:sldId id="300" r:id="rId6"/>
    <p:sldId id="301" r:id="rId7"/>
    <p:sldId id="302" r:id="rId8"/>
    <p:sldId id="303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299" r:id="rId19"/>
    <p:sldId id="314" r:id="rId20"/>
    <p:sldId id="315" r:id="rId21"/>
    <p:sldId id="316" r:id="rId22"/>
    <p:sldId id="317" r:id="rId23"/>
    <p:sldId id="286" r:id="rId24"/>
    <p:sldId id="284" r:id="rId25"/>
    <p:sldId id="294" r:id="rId26"/>
    <p:sldId id="297" r:id="rId27"/>
    <p:sldId id="298" r:id="rId28"/>
    <p:sldId id="263" r:id="rId29"/>
    <p:sldId id="323" r:id="rId30"/>
    <p:sldId id="325" r:id="rId31"/>
    <p:sldId id="326" r:id="rId32"/>
    <p:sldId id="288" r:id="rId33"/>
    <p:sldId id="292" r:id="rId34"/>
    <p:sldId id="289" r:id="rId35"/>
    <p:sldId id="321" r:id="rId36"/>
    <p:sldId id="322" r:id="rId37"/>
    <p:sldId id="291" r:id="rId38"/>
    <p:sldId id="327" r:id="rId39"/>
    <p:sldId id="295" r:id="rId40"/>
    <p:sldId id="261" r:id="rId41"/>
    <p:sldId id="262" r:id="rId42"/>
    <p:sldId id="287" r:id="rId43"/>
    <p:sldId id="272" r:id="rId4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7" roundtripDataSignature="AMtx7mjpFdc98WcsYH1SuhsCizF4CAth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77E29F8-C195-4483-8E1B-BEF4D182AFE3}">
  <a:tblStyle styleId="{C77E29F8-C195-4483-8E1B-BEF4D182AF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112" y="-5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customschemas.google.com/relationships/presentationmetadata" Target="metadata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84958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0e144752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g90e144752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of the above</a:t>
            </a:r>
            <a:r>
              <a:rPr lang="en-US" baseline="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False </a:t>
            </a:r>
            <a:r>
              <a:rPr lang="mr-IN" baseline="0" dirty="0" smtClean="0"/>
              <a:t>–</a:t>
            </a:r>
            <a:r>
              <a:rPr lang="en-US" baseline="0" dirty="0" smtClean="0"/>
              <a:t> other meds have paradoxical reactions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Biphasic means different effects at different doses</a:t>
            </a:r>
            <a:r>
              <a:rPr lang="en-US" baseline="0" dirty="0" smtClean="0"/>
              <a:t> in the same body </a:t>
            </a:r>
          </a:p>
          <a:p>
            <a:r>
              <a:rPr lang="en-US" dirty="0" smtClean="0"/>
              <a:t>Variable</a:t>
            </a:r>
            <a:r>
              <a:rPr lang="en-US" baseline="0" dirty="0" smtClean="0"/>
              <a:t> responses = different bodies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Headache is not formulation or</a:t>
            </a:r>
            <a:r>
              <a:rPr lang="en-US" baseline="0" dirty="0" smtClean="0"/>
              <a:t> route specific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CBD</a:t>
            </a:r>
            <a:r>
              <a:rPr lang="en-US" baseline="0" dirty="0" smtClean="0"/>
              <a:t> reduces the mind-altering (</a:t>
            </a:r>
            <a:r>
              <a:rPr lang="en-US" baseline="0" dirty="0" err="1" smtClean="0"/>
              <a:t>psychotoxic</a:t>
            </a:r>
            <a:r>
              <a:rPr lang="en-US" baseline="0" dirty="0" smtClean="0"/>
              <a:t>) effect of THC </a:t>
            </a:r>
          </a:p>
          <a:p>
            <a:r>
              <a:rPr lang="en-US" baseline="0" dirty="0" smtClean="0"/>
              <a:t>CBD can worsen headache and diarrhea, and cough is a formulation specific ADE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Cyp</a:t>
            </a:r>
            <a:r>
              <a:rPr lang="en-US" dirty="0" smtClean="0"/>
              <a:t> </a:t>
            </a:r>
            <a:r>
              <a:rPr lang="en-US" dirty="0" err="1" smtClean="0"/>
              <a:t>2c9</a:t>
            </a:r>
            <a:r>
              <a:rPr lang="en-US" dirty="0" smtClean="0"/>
              <a:t> for </a:t>
            </a:r>
            <a:r>
              <a:rPr lang="en-US" dirty="0" err="1" smtClean="0"/>
              <a:t>thc</a:t>
            </a:r>
            <a:r>
              <a:rPr lang="en-US" baseline="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2.8x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CBN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questions</a:t>
            </a:r>
            <a:r>
              <a:rPr lang="en-US" baseline="0" dirty="0" smtClean="0"/>
              <a:t> </a:t>
            </a:r>
            <a:r>
              <a:rPr lang="en-US" dirty="0" smtClean="0"/>
              <a:t>of 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578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Dizziness</a:t>
            </a:r>
            <a:r>
              <a:rPr lang="en-US" baseline="0" dirty="0" smtClean="0"/>
              <a:t> 9.7%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THC via </a:t>
            </a:r>
            <a:r>
              <a:rPr lang="en-US" dirty="0" err="1" smtClean="0"/>
              <a:t>cb1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THC via </a:t>
            </a:r>
            <a:r>
              <a:rPr lang="en-US" dirty="0" err="1" smtClean="0"/>
              <a:t>cb1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THC via </a:t>
            </a:r>
            <a:r>
              <a:rPr lang="en-US" dirty="0" err="1" smtClean="0"/>
              <a:t>cb1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Assessing baseline medical conditions for initial recommendations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573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378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378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378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Going through 14 of 21 questions</a:t>
            </a:r>
            <a:r>
              <a:rPr lang="en-US" baseline="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63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 is true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49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839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Sleep is not</a:t>
            </a:r>
            <a:r>
              <a:rPr lang="en-US" baseline="0" dirty="0" smtClean="0"/>
              <a:t> studied as a primary endpoint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09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 </a:t>
            </a:r>
            <a:r>
              <a:rPr lang="mr-IN" dirty="0" smtClean="0"/>
              <a:t>–</a:t>
            </a:r>
            <a:r>
              <a:rPr lang="en-US" dirty="0" smtClean="0"/>
              <a:t> swallowed</a:t>
            </a:r>
            <a:r>
              <a:rPr lang="en-US" baseline="0" dirty="0" smtClean="0"/>
              <a:t> as </a:t>
            </a:r>
            <a:r>
              <a:rPr lang="en-US" baseline="0" dirty="0" err="1" smtClean="0"/>
              <a:t>nabiximols</a:t>
            </a:r>
            <a:r>
              <a:rPr lang="en-US" baseline="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 </a:t>
            </a:r>
            <a:r>
              <a:rPr lang="mr-IN" dirty="0" smtClean="0"/>
              <a:t>–</a:t>
            </a:r>
            <a:r>
              <a:rPr lang="en-US" dirty="0" smtClean="0"/>
              <a:t> swallowed</a:t>
            </a:r>
            <a:r>
              <a:rPr lang="en-US" baseline="0" dirty="0" smtClean="0"/>
              <a:t> as </a:t>
            </a:r>
            <a:r>
              <a:rPr lang="en-US" baseline="0" dirty="0" err="1" smtClean="0"/>
              <a:t>nabiximols</a:t>
            </a:r>
            <a:r>
              <a:rPr lang="en-US" baseline="0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 mg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196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1"/>
          <p:cNvSpPr txBox="1">
            <a:spLocks noGrp="1"/>
          </p:cNvSpPr>
          <p:nvPr>
            <p:ph type="ctrTitle"/>
          </p:nvPr>
        </p:nvSpPr>
        <p:spPr>
          <a:xfrm>
            <a:off x="3052525" y="1644200"/>
            <a:ext cx="5862900" cy="14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 b="1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  <a:defRPr sz="4000">
                <a:solidFill>
                  <a:srgbClr val="000000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  <a:defRPr sz="4000">
                <a:solidFill>
                  <a:srgbClr val="000000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  <a:defRPr sz="4000">
                <a:solidFill>
                  <a:srgbClr val="000000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  <a:defRPr sz="4000">
                <a:solidFill>
                  <a:srgbClr val="000000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  <a:defRPr sz="4000">
                <a:solidFill>
                  <a:srgbClr val="000000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  <a:defRPr sz="4000">
                <a:solidFill>
                  <a:srgbClr val="000000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  <a:defRPr sz="4000">
                <a:solidFill>
                  <a:srgbClr val="000000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  <a:defRPr sz="4000">
                <a:solidFill>
                  <a:srgbClr val="000000"/>
                </a:solidFill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Google Shape;12;p31"/>
          <p:cNvSpPr txBox="1">
            <a:spLocks noGrp="1"/>
          </p:cNvSpPr>
          <p:nvPr>
            <p:ph type="subTitle" idx="1"/>
          </p:nvPr>
        </p:nvSpPr>
        <p:spPr>
          <a:xfrm>
            <a:off x="3285725" y="3505300"/>
            <a:ext cx="5435400" cy="5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 sz="1300">
                <a:solidFill>
                  <a:srgbClr val="000000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 sz="1300">
                <a:solidFill>
                  <a:srgbClr val="000000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 sz="1300">
                <a:solidFill>
                  <a:srgbClr val="000000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 sz="1300">
                <a:solidFill>
                  <a:srgbClr val="000000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 sz="1300">
                <a:solidFill>
                  <a:srgbClr val="000000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 sz="1300">
                <a:solidFill>
                  <a:srgbClr val="000000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 sz="1300">
                <a:solidFill>
                  <a:srgbClr val="000000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 sz="1300">
                <a:solidFill>
                  <a:srgbClr val="000000"/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Google Shape;13;p31"/>
          <p:cNvSpPr txBox="1">
            <a:spLocks noGrp="1"/>
          </p:cNvSpPr>
          <p:nvPr>
            <p:ph type="sldNum" idx="12"/>
          </p:nvPr>
        </p:nvSpPr>
        <p:spPr>
          <a:xfrm>
            <a:off x="7991475" y="4822031"/>
            <a:ext cx="8763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pic>
        <p:nvPicPr>
          <p:cNvPr id="14" name="Google Shape;14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88" y="1956888"/>
            <a:ext cx="2426400" cy="22676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1"/>
          <p:cNvSpPr txBox="1"/>
          <p:nvPr/>
        </p:nvSpPr>
        <p:spPr>
          <a:xfrm>
            <a:off x="0" y="4237925"/>
            <a:ext cx="2587775" cy="905700"/>
          </a:xfrm>
          <a:prstGeom prst="rect">
            <a:avLst/>
          </a:prstGeom>
          <a:solidFill>
            <a:srgbClr val="7DC2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CannabisPharmacist.org</a:t>
            </a: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1"/>
          <p:cNvSpPr txBox="1"/>
          <p:nvPr/>
        </p:nvSpPr>
        <p:spPr>
          <a:xfrm>
            <a:off x="0" y="500"/>
            <a:ext cx="2587775" cy="1944776"/>
          </a:xfrm>
          <a:prstGeom prst="rect">
            <a:avLst/>
          </a:prstGeom>
          <a:solidFill>
            <a:srgbClr val="7DC2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Clinical Cannabinoid Pharmacy 2020 </a:t>
            </a:r>
            <a:endParaRPr sz="3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2"/>
          <p:cNvSpPr/>
          <p:nvPr/>
        </p:nvSpPr>
        <p:spPr>
          <a:xfrm>
            <a:off x="-13512" y="682"/>
            <a:ext cx="955200" cy="5161250"/>
          </a:xfrm>
          <a:prstGeom prst="rect">
            <a:avLst/>
          </a:prstGeom>
          <a:solidFill>
            <a:srgbClr val="7DC2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2"/>
          <p:cNvSpPr txBox="1">
            <a:spLocks noGrp="1"/>
          </p:cNvSpPr>
          <p:nvPr>
            <p:ph type="sldNum" idx="12"/>
          </p:nvPr>
        </p:nvSpPr>
        <p:spPr>
          <a:xfrm>
            <a:off x="7991475" y="4822031"/>
            <a:ext cx="8763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Google Shape;20;p32"/>
          <p:cNvSpPr txBox="1">
            <a:spLocks noGrp="1"/>
          </p:cNvSpPr>
          <p:nvPr>
            <p:ph type="body" idx="1"/>
          </p:nvPr>
        </p:nvSpPr>
        <p:spPr>
          <a:xfrm>
            <a:off x="1128601" y="979843"/>
            <a:ext cx="7318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19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ー"/>
              <a:defRPr sz="3000" i="0" u="none" strike="noStrike" cap="none">
                <a:solidFill>
                  <a:srgbClr val="000000"/>
                </a:solidFill>
              </a:defRPr>
            </a:lvl1pPr>
            <a:lvl2pPr marL="914400" marR="0" lvl="1" indent="-3937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600"/>
              <a:buChar char="○"/>
              <a:defRPr sz="2600" i="0" u="none" strike="noStrike" cap="none">
                <a:solidFill>
                  <a:srgbClr val="000000"/>
                </a:solidFill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 sz="2400" i="0" u="none" strike="noStrike" cap="none">
                <a:solidFill>
                  <a:srgbClr val="000000"/>
                </a:solidFill>
              </a:defRPr>
            </a:lvl3pPr>
            <a:lvl4pPr marL="1828800" marR="0" lvl="3" indent="-3683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  <a:defRPr sz="2200" i="0" u="none" strike="noStrike" cap="none">
                <a:solidFill>
                  <a:srgbClr val="000000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 sz="1100" i="0" u="none" strike="noStrike" cap="none">
                <a:solidFill>
                  <a:srgbClr val="000000"/>
                </a:solidFill>
              </a:defRPr>
            </a:lvl5pPr>
            <a:lvl6pPr marL="2743200" marR="0" lvl="5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 sz="1100" i="0" u="none" strike="noStrike" cap="none">
                <a:solidFill>
                  <a:srgbClr val="000000"/>
                </a:solidFill>
              </a:defRPr>
            </a:lvl6pPr>
            <a:lvl7pPr marL="3200400" marR="0" lvl="6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 sz="1100" i="0" u="none" strike="noStrike" cap="none">
                <a:solidFill>
                  <a:srgbClr val="000000"/>
                </a:solidFill>
              </a:defRPr>
            </a:lvl7pPr>
            <a:lvl8pPr marL="3657600" marR="0" lvl="7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 sz="1100" i="0" u="none" strike="noStrike" cap="none">
                <a:solidFill>
                  <a:srgbClr val="000000"/>
                </a:solidFill>
              </a:defRPr>
            </a:lvl8pPr>
            <a:lvl9pPr marL="4114800" marR="0" lvl="8" indent="-29845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Char char="■"/>
              <a:defRPr sz="1100" i="0" u="none" strike="noStrike" cap="none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Google Shape;21;p32"/>
          <p:cNvSpPr txBox="1">
            <a:spLocks noGrp="1"/>
          </p:cNvSpPr>
          <p:nvPr>
            <p:ph type="title"/>
          </p:nvPr>
        </p:nvSpPr>
        <p:spPr>
          <a:xfrm>
            <a:off x="1000861" y="173746"/>
            <a:ext cx="779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22" name="Google Shape;22;p32" descr="White Logo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3509"/>
            <a:ext cx="910503" cy="7996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2">
  <p:cSld name="Two Content 2">
    <p:bg>
      <p:bgPr>
        <a:solidFill>
          <a:srgbClr val="7DC243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3"/>
          <p:cNvSpPr txBox="1">
            <a:spLocks noGrp="1"/>
          </p:cNvSpPr>
          <p:nvPr>
            <p:ph type="sldNum" idx="12"/>
          </p:nvPr>
        </p:nvSpPr>
        <p:spPr>
          <a:xfrm>
            <a:off x="7991475" y="4822031"/>
            <a:ext cx="8763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25" name="Google Shape;25;p33"/>
          <p:cNvSpPr txBox="1">
            <a:spLocks noGrp="1"/>
          </p:cNvSpPr>
          <p:nvPr>
            <p:ph type="title"/>
          </p:nvPr>
        </p:nvSpPr>
        <p:spPr>
          <a:xfrm>
            <a:off x="674700" y="2272800"/>
            <a:ext cx="779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6" name="Google Shape;26;p33"/>
          <p:cNvSpPr txBox="1">
            <a:spLocks noGrp="1"/>
          </p:cNvSpPr>
          <p:nvPr>
            <p:ph type="subTitle" idx="1"/>
          </p:nvPr>
        </p:nvSpPr>
        <p:spPr>
          <a:xfrm>
            <a:off x="1641675" y="3076275"/>
            <a:ext cx="5435400" cy="5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 sz="13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 sz="13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 sz="13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 sz="13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 sz="13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 sz="13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 sz="13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None/>
              <a:defRPr sz="1300">
                <a:solidFill>
                  <a:srgbClr val="FFFFFF"/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27" name="Google Shape;27;p33" descr="ISCPh_logo_green-01.jpg"/>
          <p:cNvPicPr preferRelativeResize="0"/>
          <p:nvPr/>
        </p:nvPicPr>
        <p:blipFill rotWithShape="1">
          <a:blip r:embed="rId2">
            <a:alphaModFix/>
          </a:blip>
          <a:srcRect l="25455" t="575" r="23634" b="42527"/>
          <a:stretch/>
        </p:blipFill>
        <p:spPr>
          <a:xfrm>
            <a:off x="3386776" y="359147"/>
            <a:ext cx="2014310" cy="171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4"/>
          <p:cNvSpPr txBox="1">
            <a:spLocks noGrp="1"/>
          </p:cNvSpPr>
          <p:nvPr>
            <p:ph type="sldNum" idx="12"/>
          </p:nvPr>
        </p:nvSpPr>
        <p:spPr>
          <a:xfrm>
            <a:off x="7991475" y="4822031"/>
            <a:ext cx="8763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30" name="Google Shape;30;p34"/>
          <p:cNvSpPr txBox="1">
            <a:spLocks noGrp="1"/>
          </p:cNvSpPr>
          <p:nvPr>
            <p:ph type="body" idx="1"/>
          </p:nvPr>
        </p:nvSpPr>
        <p:spPr>
          <a:xfrm>
            <a:off x="1190250" y="1016834"/>
            <a:ext cx="3676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19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ー"/>
              <a:defRPr sz="3000" i="0" u="none" strike="noStrike" cap="none">
                <a:solidFill>
                  <a:srgbClr val="000000"/>
                </a:solidFill>
              </a:defRPr>
            </a:lvl1pPr>
            <a:lvl2pPr marL="914400" marR="0" lvl="1" indent="-3937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600"/>
              <a:buChar char="○"/>
              <a:defRPr sz="2600" i="0" u="none" strike="noStrike" cap="none">
                <a:solidFill>
                  <a:srgbClr val="000000"/>
                </a:solidFill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 sz="2400" i="0" u="none" strike="noStrike" cap="none">
                <a:solidFill>
                  <a:srgbClr val="000000"/>
                </a:solidFill>
              </a:defRPr>
            </a:lvl3pPr>
            <a:lvl4pPr marL="1828800" marR="0" lvl="3" indent="-3683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  <a:defRPr sz="2200" i="0" u="none" strike="noStrike" cap="none">
                <a:solidFill>
                  <a:srgbClr val="000000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 sz="1100" i="0" u="none" strike="noStrike" cap="none">
                <a:solidFill>
                  <a:srgbClr val="000000"/>
                </a:solidFill>
              </a:defRPr>
            </a:lvl5pPr>
            <a:lvl6pPr marL="2743200" marR="0" lvl="5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 sz="1100" i="0" u="none" strike="noStrike" cap="none">
                <a:solidFill>
                  <a:srgbClr val="000000"/>
                </a:solidFill>
              </a:defRPr>
            </a:lvl6pPr>
            <a:lvl7pPr marL="3200400" marR="0" lvl="6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 sz="1100" i="0" u="none" strike="noStrike" cap="none">
                <a:solidFill>
                  <a:srgbClr val="000000"/>
                </a:solidFill>
              </a:defRPr>
            </a:lvl7pPr>
            <a:lvl8pPr marL="3657600" marR="0" lvl="7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 sz="1100" i="0" u="none" strike="noStrike" cap="none">
                <a:solidFill>
                  <a:srgbClr val="000000"/>
                </a:solidFill>
              </a:defRPr>
            </a:lvl8pPr>
            <a:lvl9pPr marL="4114800" marR="0" lvl="8" indent="-29845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Char char="■"/>
              <a:defRPr sz="1100" i="0" u="none" strike="noStrike" cap="none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Google Shape;31;p34"/>
          <p:cNvSpPr txBox="1">
            <a:spLocks noGrp="1"/>
          </p:cNvSpPr>
          <p:nvPr>
            <p:ph type="body" idx="2"/>
          </p:nvPr>
        </p:nvSpPr>
        <p:spPr>
          <a:xfrm>
            <a:off x="4875056" y="1016834"/>
            <a:ext cx="3676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19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ー"/>
              <a:defRPr sz="3000" i="0" u="none" strike="noStrike" cap="none">
                <a:solidFill>
                  <a:srgbClr val="000000"/>
                </a:solidFill>
              </a:defRPr>
            </a:lvl1pPr>
            <a:lvl2pPr marL="914400" marR="0" lvl="1" indent="-3937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600"/>
              <a:buChar char="○"/>
              <a:defRPr sz="2600" i="0" u="none" strike="noStrike" cap="none">
                <a:solidFill>
                  <a:srgbClr val="000000"/>
                </a:solidFill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 sz="2400" i="0" u="none" strike="noStrike" cap="none">
                <a:solidFill>
                  <a:srgbClr val="000000"/>
                </a:solidFill>
              </a:defRPr>
            </a:lvl3pPr>
            <a:lvl4pPr marL="1828800" marR="0" lvl="3" indent="-3683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  <a:defRPr sz="2200" i="0" u="none" strike="noStrike" cap="none">
                <a:solidFill>
                  <a:srgbClr val="000000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 sz="1100" i="0" u="none" strike="noStrike" cap="none">
                <a:solidFill>
                  <a:srgbClr val="000000"/>
                </a:solidFill>
              </a:defRPr>
            </a:lvl5pPr>
            <a:lvl6pPr marL="2743200" marR="0" lvl="5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 sz="1100" i="0" u="none" strike="noStrike" cap="none">
                <a:solidFill>
                  <a:srgbClr val="000000"/>
                </a:solidFill>
              </a:defRPr>
            </a:lvl6pPr>
            <a:lvl7pPr marL="3200400" marR="0" lvl="6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 sz="1100" i="0" u="none" strike="noStrike" cap="none">
                <a:solidFill>
                  <a:srgbClr val="000000"/>
                </a:solidFill>
              </a:defRPr>
            </a:lvl7pPr>
            <a:lvl8pPr marL="3657600" marR="0" lvl="7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 sz="1100" i="0" u="none" strike="noStrike" cap="none">
                <a:solidFill>
                  <a:srgbClr val="000000"/>
                </a:solidFill>
              </a:defRPr>
            </a:lvl8pPr>
            <a:lvl9pPr marL="4114800" marR="0" lvl="8" indent="-29845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Char char="■"/>
              <a:defRPr sz="1100" i="0" u="none" strike="noStrike" cap="none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Google Shape;32;p34"/>
          <p:cNvSpPr/>
          <p:nvPr/>
        </p:nvSpPr>
        <p:spPr>
          <a:xfrm>
            <a:off x="-13512" y="682"/>
            <a:ext cx="955200" cy="5161250"/>
          </a:xfrm>
          <a:prstGeom prst="rect">
            <a:avLst/>
          </a:prstGeom>
          <a:solidFill>
            <a:srgbClr val="7DC2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34" descr="White Logo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3509"/>
            <a:ext cx="910503" cy="799659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34"/>
          <p:cNvSpPr txBox="1">
            <a:spLocks noGrp="1"/>
          </p:cNvSpPr>
          <p:nvPr>
            <p:ph type="title"/>
          </p:nvPr>
        </p:nvSpPr>
        <p:spPr>
          <a:xfrm>
            <a:off x="1000861" y="173746"/>
            <a:ext cx="779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5"/>
          <p:cNvSpPr txBox="1">
            <a:spLocks noGrp="1"/>
          </p:cNvSpPr>
          <p:nvPr>
            <p:ph type="sldNum" idx="12"/>
          </p:nvPr>
        </p:nvSpPr>
        <p:spPr>
          <a:xfrm>
            <a:off x="7991475" y="4822031"/>
            <a:ext cx="8763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Google Shape;37;p35"/>
          <p:cNvSpPr/>
          <p:nvPr/>
        </p:nvSpPr>
        <p:spPr>
          <a:xfrm>
            <a:off x="-13512" y="682"/>
            <a:ext cx="955200" cy="5161250"/>
          </a:xfrm>
          <a:prstGeom prst="rect">
            <a:avLst/>
          </a:prstGeom>
          <a:solidFill>
            <a:srgbClr val="7DC2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38;p35" descr="White Logo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3509"/>
            <a:ext cx="910503" cy="79965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35"/>
          <p:cNvSpPr txBox="1">
            <a:spLocks noGrp="1"/>
          </p:cNvSpPr>
          <p:nvPr>
            <p:ph type="title"/>
          </p:nvPr>
        </p:nvSpPr>
        <p:spPr>
          <a:xfrm>
            <a:off x="1000861" y="173746"/>
            <a:ext cx="779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2">
  <p:cSld name="1_Two Content 2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6"/>
          <p:cNvSpPr txBox="1">
            <a:spLocks noGrp="1"/>
          </p:cNvSpPr>
          <p:nvPr>
            <p:ph type="sldNum" idx="12"/>
          </p:nvPr>
        </p:nvSpPr>
        <p:spPr>
          <a:xfrm>
            <a:off x="7991475" y="4822031"/>
            <a:ext cx="8763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2" name="Google Shape;42;p36" descr="ISCPh_logo_green-01.jpg"/>
          <p:cNvPicPr preferRelativeResize="0"/>
          <p:nvPr/>
        </p:nvPicPr>
        <p:blipFill rotWithShape="1">
          <a:blip r:embed="rId2">
            <a:alphaModFix/>
          </a:blip>
          <a:srcRect l="25455" t="575" r="23634" b="42527"/>
          <a:stretch/>
        </p:blipFill>
        <p:spPr>
          <a:xfrm>
            <a:off x="3386776" y="359147"/>
            <a:ext cx="2014310" cy="171877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36"/>
          <p:cNvSpPr txBox="1">
            <a:spLocks noGrp="1"/>
          </p:cNvSpPr>
          <p:nvPr>
            <p:ph type="title"/>
          </p:nvPr>
        </p:nvSpPr>
        <p:spPr>
          <a:xfrm>
            <a:off x="446100" y="2272800"/>
            <a:ext cx="779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4" name="Google Shape;44;p36"/>
          <p:cNvSpPr txBox="1">
            <a:spLocks noGrp="1"/>
          </p:cNvSpPr>
          <p:nvPr>
            <p:ph type="subTitle" idx="1"/>
          </p:nvPr>
        </p:nvSpPr>
        <p:spPr>
          <a:xfrm>
            <a:off x="1641675" y="3076275"/>
            <a:ext cx="5859000" cy="5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ー"/>
              <a:defRPr>
                <a:solidFill>
                  <a:srgbClr val="7DC243"/>
                </a:solidFill>
              </a:defRPr>
            </a:lvl1pPr>
            <a:lvl2pPr lvl="1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2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45" name="Google Shape;45;p36" descr="ISCPh image only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72136" y="333494"/>
            <a:ext cx="2118804" cy="1744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7"/>
          <p:cNvSpPr/>
          <p:nvPr/>
        </p:nvSpPr>
        <p:spPr>
          <a:xfrm>
            <a:off x="5489634" y="0"/>
            <a:ext cx="3393768" cy="5143500"/>
          </a:xfrm>
          <a:custGeom>
            <a:avLst/>
            <a:gdLst/>
            <a:ahLst/>
            <a:cxnLst/>
            <a:rect l="l" t="t" r="r" b="b"/>
            <a:pathLst>
              <a:path w="2409" h="4865" extrusionOk="0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l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37"/>
          <p:cNvSpPr txBox="1">
            <a:spLocks noGrp="1"/>
          </p:cNvSpPr>
          <p:nvPr>
            <p:ph type="title"/>
          </p:nvPr>
        </p:nvSpPr>
        <p:spPr>
          <a:xfrm>
            <a:off x="276225" y="171450"/>
            <a:ext cx="8591550" cy="800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9" name="Google Shape;49;p37"/>
          <p:cNvSpPr txBox="1">
            <a:spLocks noGrp="1"/>
          </p:cNvSpPr>
          <p:nvPr>
            <p:ph type="body" idx="1"/>
          </p:nvPr>
        </p:nvSpPr>
        <p:spPr>
          <a:xfrm>
            <a:off x="274320" y="973836"/>
            <a:ext cx="8595360" cy="3703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937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683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0" name="Google Shape;50;p37"/>
          <p:cNvSpPr txBox="1">
            <a:spLocks noGrp="1"/>
          </p:cNvSpPr>
          <p:nvPr>
            <p:ph type="dt" idx="10"/>
          </p:nvPr>
        </p:nvSpPr>
        <p:spPr>
          <a:xfrm>
            <a:off x="276226" y="4841212"/>
            <a:ext cx="2674895" cy="21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37"/>
          <p:cNvSpPr/>
          <p:nvPr/>
        </p:nvSpPr>
        <p:spPr>
          <a:xfrm>
            <a:off x="5489634" y="0"/>
            <a:ext cx="3393768" cy="5143500"/>
          </a:xfrm>
          <a:custGeom>
            <a:avLst/>
            <a:gdLst/>
            <a:ahLst/>
            <a:cxnLst/>
            <a:rect l="l" t="t" r="r" b="b"/>
            <a:pathLst>
              <a:path w="2409" h="4865" extrusionOk="0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lt1">
              <a:alpha val="17647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" name="Google Shape;52;p37" descr="PrepCann_Logofinal-01.jpg"/>
          <p:cNvPicPr preferRelativeResize="0"/>
          <p:nvPr/>
        </p:nvPicPr>
        <p:blipFill rotWithShape="1">
          <a:blip r:embed="rId2">
            <a:alphaModFix/>
          </a:blip>
          <a:srcRect t="-13124"/>
          <a:stretch/>
        </p:blipFill>
        <p:spPr>
          <a:xfrm>
            <a:off x="7963785" y="4373736"/>
            <a:ext cx="1150251" cy="770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 ALT">
  <p:cSld name="1_Title and Content AL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8"/>
          <p:cNvSpPr txBox="1">
            <a:spLocks noGrp="1"/>
          </p:cNvSpPr>
          <p:nvPr>
            <p:ph type="title"/>
          </p:nvPr>
        </p:nvSpPr>
        <p:spPr>
          <a:xfrm>
            <a:off x="873491" y="342900"/>
            <a:ext cx="6289289" cy="25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5" name="Google Shape;55;p38"/>
          <p:cNvSpPr txBox="1">
            <a:spLocks noGrp="1"/>
          </p:cNvSpPr>
          <p:nvPr>
            <p:ph type="body" idx="1"/>
          </p:nvPr>
        </p:nvSpPr>
        <p:spPr>
          <a:xfrm>
            <a:off x="873491" y="1185484"/>
            <a:ext cx="6289289" cy="266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19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ー"/>
              <a:defRPr/>
            </a:lvl1pPr>
            <a:lvl2pPr marL="914400" lvl="1" indent="-3937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81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683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6" name="Google Shape;56;p38"/>
          <p:cNvSpPr/>
          <p:nvPr/>
        </p:nvSpPr>
        <p:spPr>
          <a:xfrm rot="5400000">
            <a:off x="-335599" y="3909675"/>
            <a:ext cx="1569425" cy="898226"/>
          </a:xfrm>
          <a:custGeom>
            <a:avLst/>
            <a:gdLst/>
            <a:ahLst/>
            <a:cxnLst/>
            <a:rect l="l" t="t" r="r" b="b"/>
            <a:pathLst>
              <a:path w="4882438" h="1197635" extrusionOk="0">
                <a:moveTo>
                  <a:pt x="4836719" y="0"/>
                </a:moveTo>
                <a:lnTo>
                  <a:pt x="4882438" y="651"/>
                </a:lnTo>
                <a:lnTo>
                  <a:pt x="4882438" y="1197635"/>
                </a:lnTo>
                <a:lnTo>
                  <a:pt x="0" y="1197635"/>
                </a:lnTo>
                <a:lnTo>
                  <a:pt x="342454" y="1022240"/>
                </a:lnTo>
                <a:cubicBezTo>
                  <a:pt x="1702037" y="367126"/>
                  <a:pt x="3226505" y="0"/>
                  <a:pt x="4836719" y="0"/>
                </a:cubicBezTo>
                <a:close/>
              </a:path>
            </a:pathLst>
          </a:custGeom>
          <a:solidFill>
            <a:srgbClr val="FFB50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38"/>
          <p:cNvSpPr/>
          <p:nvPr/>
        </p:nvSpPr>
        <p:spPr>
          <a:xfrm rot="5400000">
            <a:off x="969481" y="3278418"/>
            <a:ext cx="955417" cy="3167419"/>
          </a:xfrm>
          <a:custGeom>
            <a:avLst/>
            <a:gdLst/>
            <a:ahLst/>
            <a:cxnLst/>
            <a:rect l="l" t="t" r="r" b="b"/>
            <a:pathLst>
              <a:path w="1273889" h="4223225" extrusionOk="0">
                <a:moveTo>
                  <a:pt x="1273889" y="0"/>
                </a:moveTo>
                <a:lnTo>
                  <a:pt x="1273889" y="4223225"/>
                </a:lnTo>
                <a:lnTo>
                  <a:pt x="1249902" y="4211670"/>
                </a:lnTo>
                <a:cubicBezTo>
                  <a:pt x="505404" y="3807234"/>
                  <a:pt x="0" y="3018445"/>
                  <a:pt x="0" y="2111612"/>
                </a:cubicBezTo>
                <a:cubicBezTo>
                  <a:pt x="0" y="1204780"/>
                  <a:pt x="505404" y="415990"/>
                  <a:pt x="1249902" y="11555"/>
                </a:cubicBezTo>
                <a:close/>
              </a:path>
            </a:pathLst>
          </a:custGeom>
          <a:noFill/>
          <a:ln w="25400" cap="flat" cmpd="sng">
            <a:solidFill>
              <a:srgbClr val="4891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8"/>
          <p:cNvSpPr/>
          <p:nvPr/>
        </p:nvSpPr>
        <p:spPr>
          <a:xfrm>
            <a:off x="8314175" y="0"/>
            <a:ext cx="955417" cy="3574075"/>
          </a:xfrm>
          <a:custGeom>
            <a:avLst/>
            <a:gdLst/>
            <a:ahLst/>
            <a:cxnLst/>
            <a:rect l="l" t="t" r="r" b="b"/>
            <a:pathLst>
              <a:path w="1273889" h="4223225" extrusionOk="0">
                <a:moveTo>
                  <a:pt x="1273889" y="0"/>
                </a:moveTo>
                <a:lnTo>
                  <a:pt x="1273889" y="4223225"/>
                </a:lnTo>
                <a:lnTo>
                  <a:pt x="1249902" y="4211670"/>
                </a:lnTo>
                <a:cubicBezTo>
                  <a:pt x="505404" y="3807234"/>
                  <a:pt x="0" y="3018445"/>
                  <a:pt x="0" y="2111612"/>
                </a:cubicBezTo>
                <a:cubicBezTo>
                  <a:pt x="0" y="1204780"/>
                  <a:pt x="505404" y="415990"/>
                  <a:pt x="1249902" y="11555"/>
                </a:cubicBezTo>
                <a:close/>
              </a:path>
            </a:pathLst>
          </a:custGeom>
          <a:noFill/>
          <a:ln w="25400" cap="flat" cmpd="sng">
            <a:solidFill>
              <a:srgbClr val="4891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38"/>
          <p:cNvSpPr txBox="1">
            <a:spLocks noGrp="1"/>
          </p:cNvSpPr>
          <p:nvPr>
            <p:ph type="sldNum" idx="12"/>
          </p:nvPr>
        </p:nvSpPr>
        <p:spPr>
          <a:xfrm>
            <a:off x="8696326" y="4774223"/>
            <a:ext cx="187325" cy="17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w/ Footnote">
  <p:cSld name="Title and Content w/ Footnot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9"/>
          <p:cNvSpPr/>
          <p:nvPr/>
        </p:nvSpPr>
        <p:spPr>
          <a:xfrm>
            <a:off x="5516461" y="4245276"/>
            <a:ext cx="3661829" cy="898226"/>
          </a:xfrm>
          <a:custGeom>
            <a:avLst/>
            <a:gdLst/>
            <a:ahLst/>
            <a:cxnLst/>
            <a:rect l="l" t="t" r="r" b="b"/>
            <a:pathLst>
              <a:path w="4882438" h="1197635" extrusionOk="0">
                <a:moveTo>
                  <a:pt x="4836719" y="0"/>
                </a:moveTo>
                <a:lnTo>
                  <a:pt x="4882438" y="651"/>
                </a:lnTo>
                <a:lnTo>
                  <a:pt x="4882438" y="1197635"/>
                </a:lnTo>
                <a:lnTo>
                  <a:pt x="0" y="1197635"/>
                </a:lnTo>
                <a:lnTo>
                  <a:pt x="342454" y="1022240"/>
                </a:lnTo>
                <a:cubicBezTo>
                  <a:pt x="1702037" y="367126"/>
                  <a:pt x="3226505" y="0"/>
                  <a:pt x="4836719" y="0"/>
                </a:cubicBezTo>
                <a:close/>
              </a:path>
            </a:pathLst>
          </a:custGeom>
          <a:solidFill>
            <a:srgbClr val="FFB50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39"/>
          <p:cNvSpPr/>
          <p:nvPr/>
        </p:nvSpPr>
        <p:spPr>
          <a:xfrm>
            <a:off x="8222874" y="2505257"/>
            <a:ext cx="955417" cy="3167419"/>
          </a:xfrm>
          <a:custGeom>
            <a:avLst/>
            <a:gdLst/>
            <a:ahLst/>
            <a:cxnLst/>
            <a:rect l="l" t="t" r="r" b="b"/>
            <a:pathLst>
              <a:path w="1273889" h="4223225" extrusionOk="0">
                <a:moveTo>
                  <a:pt x="1273889" y="0"/>
                </a:moveTo>
                <a:lnTo>
                  <a:pt x="1273889" y="4223225"/>
                </a:lnTo>
                <a:lnTo>
                  <a:pt x="1249902" y="4211670"/>
                </a:lnTo>
                <a:cubicBezTo>
                  <a:pt x="505404" y="3807234"/>
                  <a:pt x="0" y="3018445"/>
                  <a:pt x="0" y="2111612"/>
                </a:cubicBezTo>
                <a:cubicBezTo>
                  <a:pt x="0" y="1204780"/>
                  <a:pt x="505404" y="415990"/>
                  <a:pt x="1249902" y="11555"/>
                </a:cubicBezTo>
                <a:close/>
              </a:path>
            </a:pathLst>
          </a:custGeom>
          <a:noFill/>
          <a:ln w="25400" cap="flat" cmpd="sng">
            <a:solidFill>
              <a:srgbClr val="4891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39"/>
          <p:cNvSpPr txBox="1">
            <a:spLocks noGrp="1"/>
          </p:cNvSpPr>
          <p:nvPr>
            <p:ph type="body" idx="1"/>
          </p:nvPr>
        </p:nvSpPr>
        <p:spPr>
          <a:xfrm>
            <a:off x="873491" y="4547196"/>
            <a:ext cx="4291440" cy="435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6857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800">
                <a:solidFill>
                  <a:srgbClr val="44517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None/>
              <a:defRPr sz="600"/>
            </a:lvl2pPr>
            <a:lvl3pPr marL="1371600" lvl="2" indent="-228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  <a:defRPr sz="600"/>
            </a:lvl3pPr>
            <a:lvl4pPr marL="1828800" lvl="3" indent="-228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200"/>
              <a:buNone/>
              <a:defRPr sz="600"/>
            </a:lvl4pPr>
            <a:lvl5pPr marL="2286000" lvl="4" indent="-228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None/>
              <a:defRPr sz="600"/>
            </a:lvl5pPr>
            <a:lvl6pPr marL="2743200" lvl="5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4" name="Google Shape;64;p39"/>
          <p:cNvSpPr txBox="1">
            <a:spLocks noGrp="1"/>
          </p:cNvSpPr>
          <p:nvPr>
            <p:ph type="title"/>
          </p:nvPr>
        </p:nvSpPr>
        <p:spPr>
          <a:xfrm>
            <a:off x="873491" y="342900"/>
            <a:ext cx="7770185" cy="25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5" name="Google Shape;65;p39"/>
          <p:cNvSpPr txBox="1">
            <a:spLocks noGrp="1"/>
          </p:cNvSpPr>
          <p:nvPr>
            <p:ph type="body" idx="2"/>
          </p:nvPr>
        </p:nvSpPr>
        <p:spPr>
          <a:xfrm>
            <a:off x="873491" y="1185484"/>
            <a:ext cx="6289289" cy="266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419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ー"/>
              <a:defRPr/>
            </a:lvl1pPr>
            <a:lvl2pPr marL="914400" lvl="1" indent="-3937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81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683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6" name="Google Shape;66;p39"/>
          <p:cNvSpPr txBox="1">
            <a:spLocks noGrp="1"/>
          </p:cNvSpPr>
          <p:nvPr>
            <p:ph type="sldNum" idx="12"/>
          </p:nvPr>
        </p:nvSpPr>
        <p:spPr>
          <a:xfrm>
            <a:off x="8696326" y="4774223"/>
            <a:ext cx="187325" cy="17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1037850" y="445025"/>
            <a:ext cx="779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1037850" y="1152475"/>
            <a:ext cx="7794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ー"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○"/>
              <a:defRPr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683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0"/>
          <p:cNvSpPr txBox="1">
            <a:spLocks noGrp="1"/>
          </p:cNvSpPr>
          <p:nvPr>
            <p:ph type="sldNum" idx="12"/>
          </p:nvPr>
        </p:nvSpPr>
        <p:spPr>
          <a:xfrm>
            <a:off x="7991475" y="4822031"/>
            <a:ext cx="8763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0e144752f_2_0"/>
          <p:cNvSpPr txBox="1">
            <a:spLocks noGrp="1"/>
          </p:cNvSpPr>
          <p:nvPr>
            <p:ph type="ctrTitle"/>
          </p:nvPr>
        </p:nvSpPr>
        <p:spPr>
          <a:xfrm>
            <a:off x="3039696" y="1041345"/>
            <a:ext cx="5337900" cy="24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 dirty="0" smtClean="0"/>
              <a:t>CCPC 2020</a:t>
            </a:r>
            <a:br>
              <a:rPr lang="en-US" dirty="0" smtClean="0"/>
            </a:br>
            <a:r>
              <a:rPr lang="en-US" dirty="0" smtClean="0"/>
              <a:t>Review Session </a:t>
            </a:r>
            <a:endParaRPr dirty="0"/>
          </a:p>
        </p:txBody>
      </p:sp>
      <p:sp>
        <p:nvSpPr>
          <p:cNvPr id="78" name="Google Shape;78;g90e144752f_2_0"/>
          <p:cNvSpPr txBox="1">
            <a:spLocks noGrp="1"/>
          </p:cNvSpPr>
          <p:nvPr>
            <p:ph type="subTitle" idx="1"/>
          </p:nvPr>
        </p:nvSpPr>
        <p:spPr>
          <a:xfrm>
            <a:off x="3557197" y="3505300"/>
            <a:ext cx="4552800" cy="5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dirty="0" smtClean="0"/>
              <a:t>Septembe</a:t>
            </a:r>
            <a:r>
              <a:rPr lang="en-US" dirty="0" smtClean="0"/>
              <a:t>r 12, 2020 </a:t>
            </a:r>
            <a:endParaRPr dirty="0"/>
          </a:p>
        </p:txBody>
      </p:sp>
      <p:sp>
        <p:nvSpPr>
          <p:cNvPr id="79" name="Google Shape;79;g90e144752f_2_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10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Opioids with Dr. </a:t>
            </a:r>
            <a:r>
              <a:rPr lang="en-US" dirty="0" err="1" smtClean="0"/>
              <a:t>Sulak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Slide 57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901491"/>
          </a:xfrm>
        </p:spPr>
        <p:txBody>
          <a:bodyPr/>
          <a:lstStyle/>
          <a:p>
            <a:pPr fontAlgn="base"/>
            <a:r>
              <a:rPr lang="en-US" b="0" dirty="0"/>
              <a:t>A single high dose of CBD taken once daily for three days was shown to reduce cue-induced craving and anxiety in Heroin users:</a:t>
            </a:r>
          </a:p>
        </p:txBody>
      </p:sp>
    </p:spTree>
    <p:extLst>
      <p:ext uri="{BB962C8B-B14F-4D97-AF65-F5344CB8AC3E}">
        <p14:creationId xmlns:p14="http://schemas.microsoft.com/office/powerpoint/2010/main" val="79219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11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Toxicity with Dr. Kane</a:t>
            </a:r>
          </a:p>
          <a:p>
            <a:r>
              <a:rPr lang="en-US" dirty="0" smtClean="0"/>
              <a:t>Slide 13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pPr fontAlgn="base"/>
            <a:r>
              <a:rPr lang="en-US" b="0" dirty="0"/>
              <a:t>True or False: Paradoxical reactions are unique to Cannabis Medicine</a:t>
            </a:r>
          </a:p>
        </p:txBody>
      </p:sp>
    </p:spTree>
    <p:extLst>
      <p:ext uri="{BB962C8B-B14F-4D97-AF65-F5344CB8AC3E}">
        <p14:creationId xmlns:p14="http://schemas.microsoft.com/office/powerpoint/2010/main" val="3764428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12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Toxicity with Dr. Kane</a:t>
            </a:r>
          </a:p>
          <a:p>
            <a:r>
              <a:rPr lang="en-US" dirty="0" smtClean="0"/>
              <a:t>Slide 13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pPr fontAlgn="base"/>
            <a:r>
              <a:rPr lang="en-US" b="0" dirty="0"/>
              <a:t>Cannabinoids exhibit biphasic effects </a:t>
            </a:r>
            <a:r>
              <a:rPr lang="en-US" b="0" dirty="0" smtClean="0"/>
              <a:t>meaning</a:t>
            </a:r>
            <a:r>
              <a:rPr lang="mr-IN" b="0" dirty="0" smtClean="0"/>
              <a:t>…</a:t>
            </a:r>
            <a:r>
              <a:rPr lang="en-US" b="0" dirty="0" smtClean="0"/>
              <a:t> 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09256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13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Toxicity with Dr. Kane</a:t>
            </a:r>
          </a:p>
          <a:p>
            <a:r>
              <a:rPr lang="en-US" dirty="0" smtClean="0"/>
              <a:t>Slide 13 and 14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pPr fontAlgn="base"/>
            <a:r>
              <a:rPr lang="en-US" b="0" dirty="0"/>
              <a:t>All of the following are formulation-specific side effects except:</a:t>
            </a:r>
          </a:p>
        </p:txBody>
      </p:sp>
    </p:spTree>
    <p:extLst>
      <p:ext uri="{BB962C8B-B14F-4D97-AF65-F5344CB8AC3E}">
        <p14:creationId xmlns:p14="http://schemas.microsoft.com/office/powerpoint/2010/main" val="117493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14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/>
              <a:t>PC/</a:t>
            </a:r>
            <a:r>
              <a:rPr lang="en-US" dirty="0" err="1"/>
              <a:t>PK</a:t>
            </a:r>
            <a:r>
              <a:rPr lang="en-US" dirty="0"/>
              <a:t> with Dr. </a:t>
            </a:r>
            <a:r>
              <a:rPr lang="en-US" dirty="0" err="1"/>
              <a:t>Klumpers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slide 60 </a:t>
            </a:r>
          </a:p>
          <a:p>
            <a:r>
              <a:rPr lang="en-US" dirty="0" smtClean="0"/>
              <a:t>Toxicity with Dr. Kane - indirect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r>
              <a:rPr lang="en-US" b="0" dirty="0"/>
              <a:t>In which case would adding CBD to the ratio of THC ameliorate potential side effects?</a:t>
            </a:r>
          </a:p>
        </p:txBody>
      </p:sp>
    </p:spTree>
    <p:extLst>
      <p:ext uri="{BB962C8B-B14F-4D97-AF65-F5344CB8AC3E}">
        <p14:creationId xmlns:p14="http://schemas.microsoft.com/office/powerpoint/2010/main" val="44532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15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Toxicity with Dr. Kane</a:t>
            </a:r>
          </a:p>
          <a:p>
            <a:r>
              <a:rPr lang="en-US" dirty="0" smtClean="0"/>
              <a:t>Slide 20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pPr fontAlgn="base"/>
            <a:r>
              <a:rPr lang="en-US" b="0" dirty="0"/>
              <a:t>THC polymorphism is documented with which </a:t>
            </a:r>
            <a:r>
              <a:rPr lang="en-US" b="0" dirty="0" err="1"/>
              <a:t>CYP</a:t>
            </a:r>
            <a:r>
              <a:rPr lang="en-US" b="0" dirty="0"/>
              <a:t> enzyme?	</a:t>
            </a:r>
          </a:p>
        </p:txBody>
      </p:sp>
    </p:spTree>
    <p:extLst>
      <p:ext uri="{BB962C8B-B14F-4D97-AF65-F5344CB8AC3E}">
        <p14:creationId xmlns:p14="http://schemas.microsoft.com/office/powerpoint/2010/main" val="714541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16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PC/</a:t>
            </a:r>
            <a:r>
              <a:rPr lang="en-US" dirty="0" err="1" smtClean="0"/>
              <a:t>PK</a:t>
            </a:r>
            <a:r>
              <a:rPr lang="en-US" dirty="0" smtClean="0"/>
              <a:t> with Dr. </a:t>
            </a:r>
            <a:r>
              <a:rPr lang="en-US" dirty="0" err="1" smtClean="0"/>
              <a:t>Klumpers</a:t>
            </a:r>
            <a:endParaRPr lang="en-US" dirty="0" smtClean="0"/>
          </a:p>
          <a:p>
            <a:r>
              <a:rPr lang="en-US" dirty="0" smtClean="0"/>
              <a:t>Slide 24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r>
              <a:rPr lang="en-US" b="0" dirty="0"/>
              <a:t>A high fat meal increases THC bioavailability by ____  </a:t>
            </a:r>
          </a:p>
        </p:txBody>
      </p:sp>
    </p:spTree>
    <p:extLst>
      <p:ext uri="{BB962C8B-B14F-4D97-AF65-F5344CB8AC3E}">
        <p14:creationId xmlns:p14="http://schemas.microsoft.com/office/powerpoint/2010/main" val="1764683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17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PC/</a:t>
            </a:r>
            <a:r>
              <a:rPr lang="en-US" dirty="0" err="1" smtClean="0"/>
              <a:t>PK</a:t>
            </a:r>
            <a:r>
              <a:rPr lang="en-US" dirty="0" smtClean="0"/>
              <a:t> with Dr. </a:t>
            </a:r>
            <a:r>
              <a:rPr lang="en-US" dirty="0" err="1" smtClean="0"/>
              <a:t>Klumpers</a:t>
            </a:r>
            <a:endParaRPr lang="en-US" dirty="0" smtClean="0"/>
          </a:p>
          <a:p>
            <a:r>
              <a:rPr lang="en-US" dirty="0" smtClean="0"/>
              <a:t>Slide 56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r>
              <a:rPr lang="en-US" b="0" dirty="0"/>
              <a:t>Which of the following is a weak partial agonist at CB1 and </a:t>
            </a:r>
            <a:r>
              <a:rPr lang="en-US" b="0" dirty="0" err="1"/>
              <a:t>CB2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2328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18</a:t>
            </a:fld>
            <a:endParaRPr lang="uk-UA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Assessment Questions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24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19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Geriatrics with Dr. </a:t>
            </a:r>
            <a:r>
              <a:rPr lang="en-US" dirty="0" err="1" smtClean="0"/>
              <a:t>Sulak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Slide 6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pPr fontAlgn="base"/>
            <a:r>
              <a:rPr lang="en-US" b="0" dirty="0"/>
              <a:t>In a cohort of 791 patients ≥ 65 years old in Israel, the most common adverse effect of cannabis was</a:t>
            </a:r>
          </a:p>
        </p:txBody>
      </p:sp>
    </p:spTree>
    <p:extLst>
      <p:ext uri="{BB962C8B-B14F-4D97-AF65-F5344CB8AC3E}">
        <p14:creationId xmlns:p14="http://schemas.microsoft.com/office/powerpoint/2010/main" val="266466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93" name="Google Shape;93;p3"/>
          <p:cNvSpPr txBox="1">
            <a:spLocks noGrp="1"/>
          </p:cNvSpPr>
          <p:nvPr>
            <p:ph type="body" idx="1"/>
          </p:nvPr>
        </p:nvSpPr>
        <p:spPr>
          <a:xfrm>
            <a:off x="1128601" y="979843"/>
            <a:ext cx="7704976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dirty="0" smtClean="0"/>
              <a:t>Make an account at </a:t>
            </a:r>
            <a:r>
              <a:rPr lang="en-US" dirty="0" err="1" smtClean="0"/>
              <a:t>CEImpact.com</a:t>
            </a:r>
            <a:r>
              <a:rPr lang="en-US" dirty="0" smtClean="0"/>
              <a:t> </a:t>
            </a:r>
          </a:p>
          <a:p>
            <a:pPr marL="5143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dirty="0" smtClean="0"/>
              <a:t>Follow the links in the program guide OR enter the CE code on the left-hand side</a:t>
            </a:r>
            <a:endParaRPr lang="en-US" dirty="0"/>
          </a:p>
          <a:p>
            <a:pPr marL="5143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dirty="0" smtClean="0"/>
              <a:t>Complete post-assessment questions and pass with &gt;70% </a:t>
            </a:r>
          </a:p>
          <a:p>
            <a:pPr marL="5143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dirty="0" smtClean="0"/>
              <a:t>Complete program evaluation </a:t>
            </a:r>
            <a:endParaRPr dirty="0"/>
          </a:p>
        </p:txBody>
      </p:sp>
      <p:sp>
        <p:nvSpPr>
          <p:cNvPr id="94" name="Google Shape;94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 smtClean="0"/>
              <a:t>Redeeming </a:t>
            </a:r>
            <a:r>
              <a:rPr lang="en-US" dirty="0" err="1" smtClean="0"/>
              <a:t>CPE</a:t>
            </a:r>
            <a:r>
              <a:rPr lang="en-US" dirty="0" smtClean="0"/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20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Geriatrics with Dr. </a:t>
            </a:r>
            <a:r>
              <a:rPr lang="en-US" dirty="0" err="1" smtClean="0"/>
              <a:t>Sulak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Slide 35 (indirect) 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pPr fontAlgn="base"/>
            <a:r>
              <a:rPr lang="en-US" b="0" dirty="0"/>
              <a:t>Which aspects of cannabis and the </a:t>
            </a:r>
            <a:r>
              <a:rPr lang="en-US" b="0" dirty="0" err="1"/>
              <a:t>ECS</a:t>
            </a:r>
            <a:r>
              <a:rPr lang="en-US" b="0" dirty="0"/>
              <a:t> are responsible for tachycardia as an adverse effect? </a:t>
            </a:r>
          </a:p>
        </p:txBody>
      </p:sp>
    </p:spTree>
    <p:extLst>
      <p:ext uri="{BB962C8B-B14F-4D97-AF65-F5344CB8AC3E}">
        <p14:creationId xmlns:p14="http://schemas.microsoft.com/office/powerpoint/2010/main" val="1987069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21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342648"/>
            <a:ext cx="7318500" cy="1488137"/>
          </a:xfrm>
        </p:spPr>
        <p:txBody>
          <a:bodyPr/>
          <a:lstStyle/>
          <a:p>
            <a:r>
              <a:rPr lang="en-US" dirty="0" smtClean="0"/>
              <a:t>Geriatrics with Dr. </a:t>
            </a:r>
            <a:r>
              <a:rPr lang="en-US" dirty="0" err="1" smtClean="0"/>
              <a:t>Sulak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Slide 10 (indirect) 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173744"/>
            <a:ext cx="8143139" cy="2316529"/>
          </a:xfrm>
        </p:spPr>
        <p:txBody>
          <a:bodyPr/>
          <a:lstStyle/>
          <a:p>
            <a:pPr fontAlgn="base"/>
            <a:r>
              <a:rPr lang="en-US" b="0" dirty="0"/>
              <a:t>In a large population </a:t>
            </a:r>
            <a:r>
              <a:rPr lang="en-US" b="0" dirty="0" smtClean="0"/>
              <a:t>survey (elderly), </a:t>
            </a:r>
            <a:r>
              <a:rPr lang="en-US" b="0" dirty="0"/>
              <a:t>which class of medications was most frequently substituted with cannabis?</a:t>
            </a:r>
          </a:p>
        </p:txBody>
      </p:sp>
    </p:spTree>
    <p:extLst>
      <p:ext uri="{BB962C8B-B14F-4D97-AF65-F5344CB8AC3E}">
        <p14:creationId xmlns:p14="http://schemas.microsoft.com/office/powerpoint/2010/main" val="93259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22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208944"/>
            <a:ext cx="7318500" cy="1488137"/>
          </a:xfrm>
        </p:spPr>
        <p:txBody>
          <a:bodyPr/>
          <a:lstStyle/>
          <a:p>
            <a:r>
              <a:rPr lang="en-US" dirty="0" smtClean="0"/>
              <a:t>Exploratory with Dr. </a:t>
            </a:r>
            <a:r>
              <a:rPr lang="en-US" dirty="0" err="1" smtClean="0"/>
              <a:t>Abdalla</a:t>
            </a:r>
            <a:endParaRPr lang="en-US" dirty="0" smtClean="0"/>
          </a:p>
          <a:p>
            <a:pPr marL="457200" lvl="1" indent="-419100">
              <a:spcBef>
                <a:spcPts val="0"/>
              </a:spcBef>
              <a:buSzPct val="60000"/>
              <a:buFont typeface="Arial"/>
              <a:buChar char="ー"/>
            </a:pPr>
            <a:r>
              <a:rPr lang="en-US" sz="2800" dirty="0"/>
              <a:t>Non-cannabinoid receptors (i.e. </a:t>
            </a:r>
            <a:r>
              <a:rPr lang="en-US" sz="2800" dirty="0" err="1"/>
              <a:t>PGR55</a:t>
            </a:r>
            <a:r>
              <a:rPr lang="en-US" sz="2800" dirty="0"/>
              <a:t>, </a:t>
            </a:r>
            <a:r>
              <a:rPr lang="en-US" sz="2800" dirty="0" err="1"/>
              <a:t>PPAR</a:t>
            </a:r>
            <a:r>
              <a:rPr lang="en-US" sz="2800" dirty="0" smtClean="0"/>
              <a:t>) (should read </a:t>
            </a:r>
            <a:r>
              <a:rPr lang="en-US" sz="2800" dirty="0" err="1" smtClean="0"/>
              <a:t>GPR55</a:t>
            </a:r>
            <a:r>
              <a:rPr lang="en-US" sz="2800" dirty="0" smtClean="0"/>
              <a:t>)</a:t>
            </a:r>
            <a:endParaRPr lang="en-US" sz="3200" dirty="0"/>
          </a:p>
          <a:p>
            <a:r>
              <a:rPr lang="en-US" dirty="0" smtClean="0"/>
              <a:t>Slide 14 (indirect) 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0" y="6614"/>
            <a:ext cx="8143140" cy="3219044"/>
          </a:xfrm>
        </p:spPr>
        <p:txBody>
          <a:bodyPr/>
          <a:lstStyle/>
          <a:p>
            <a:pPr fontAlgn="base"/>
            <a:r>
              <a:rPr lang="en-US" sz="3600" b="0" dirty="0"/>
              <a:t>In immune system-related conditions such as rheumatoid arthritis and psoriasis, cannabinoids exert an effect on cells such as B cells, T cells, </a:t>
            </a:r>
            <a:r>
              <a:rPr lang="en-US" sz="3600" b="0" dirty="0" err="1"/>
              <a:t>synoviocytes</a:t>
            </a:r>
            <a:r>
              <a:rPr lang="en-US" sz="3600" b="0" dirty="0"/>
              <a:t>, and keratinocytes via:</a:t>
            </a:r>
          </a:p>
        </p:txBody>
      </p:sp>
    </p:spTree>
    <p:extLst>
      <p:ext uri="{BB962C8B-B14F-4D97-AF65-F5344CB8AC3E}">
        <p14:creationId xmlns:p14="http://schemas.microsoft.com/office/powerpoint/2010/main" val="1857309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23</a:t>
            </a:fld>
            <a:endParaRPr lang="uk-U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CCPC Competency Exam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63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93" name="Google Shape;93;p3"/>
          <p:cNvSpPr txBox="1">
            <a:spLocks noGrp="1"/>
          </p:cNvSpPr>
          <p:nvPr>
            <p:ph type="body" idx="1"/>
          </p:nvPr>
        </p:nvSpPr>
        <p:spPr>
          <a:xfrm>
            <a:off x="1128600" y="979843"/>
            <a:ext cx="763693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dirty="0" smtClean="0"/>
              <a:t>Pharmacotherapy 60% </a:t>
            </a:r>
          </a:p>
          <a:p>
            <a:pPr indent="-457200">
              <a:buSzPts val="3000"/>
            </a:pPr>
            <a:r>
              <a:rPr lang="en-US" dirty="0" smtClean="0"/>
              <a:t>18 questions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Pharmacology and Pharmacokinetics 30%</a:t>
            </a:r>
          </a:p>
          <a:p>
            <a:pPr indent="-457200">
              <a:buSzPts val="3000"/>
            </a:pPr>
            <a:r>
              <a:rPr lang="en-US" dirty="0" smtClean="0"/>
              <a:t>9 questions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and Statistics 10%</a:t>
            </a:r>
          </a:p>
          <a:p>
            <a:pPr indent="-457200">
              <a:buSzPts val="3000"/>
            </a:pPr>
            <a:r>
              <a:rPr lang="en-US" dirty="0" smtClean="0"/>
              <a:t>3 </a:t>
            </a:r>
            <a:r>
              <a:rPr lang="en-US" dirty="0"/>
              <a:t>q</a:t>
            </a:r>
            <a:r>
              <a:rPr lang="en-US" dirty="0" smtClean="0"/>
              <a:t>uestions </a:t>
            </a:r>
            <a:endParaRPr dirty="0"/>
          </a:p>
        </p:txBody>
      </p:sp>
      <p:sp>
        <p:nvSpPr>
          <p:cNvPr id="94" name="Google Shape;94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 smtClean="0"/>
              <a:t>Domains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6066706" y="3787113"/>
            <a:ext cx="2687494" cy="830997"/>
          </a:xfrm>
          <a:prstGeom prst="rect">
            <a:avLst/>
          </a:prstGeom>
          <a:noFill/>
          <a:ln w="38100" cmpd="sng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DC243"/>
                </a:solidFill>
              </a:rPr>
              <a:t>25 questions included in grade </a:t>
            </a:r>
            <a:endParaRPr lang="en-US" sz="2400" dirty="0">
              <a:solidFill>
                <a:srgbClr val="7DC2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90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25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30" y="1285987"/>
            <a:ext cx="8096501" cy="3416400"/>
          </a:xfrm>
        </p:spPr>
        <p:txBody>
          <a:bodyPr/>
          <a:lstStyle/>
          <a:p>
            <a:pPr lvl="0" fontAlgn="base"/>
            <a:r>
              <a:rPr lang="en-US" sz="2800" dirty="0"/>
              <a:t>Side </a:t>
            </a:r>
            <a:r>
              <a:rPr lang="en-US" sz="2800" dirty="0" smtClean="0"/>
              <a:t>effects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dirty="0"/>
              <a:t>recommendations for patients </a:t>
            </a:r>
          </a:p>
          <a:p>
            <a:pPr lvl="0" fontAlgn="base"/>
            <a:r>
              <a:rPr lang="en-US" sz="2800" dirty="0"/>
              <a:t>Drug interactions </a:t>
            </a:r>
            <a:r>
              <a:rPr lang="en-US" sz="2800" dirty="0" smtClean="0"/>
              <a:t>recommendations </a:t>
            </a:r>
            <a:r>
              <a:rPr lang="en-US" sz="2800" dirty="0"/>
              <a:t>for patients</a:t>
            </a:r>
          </a:p>
          <a:p>
            <a:pPr lvl="0" fontAlgn="base"/>
            <a:r>
              <a:rPr lang="en-US" sz="2800" dirty="0"/>
              <a:t>Device counseling on administration and storage </a:t>
            </a:r>
          </a:p>
          <a:p>
            <a:pPr lvl="0" fontAlgn="base"/>
            <a:r>
              <a:rPr lang="en-US" sz="2800" dirty="0"/>
              <a:t>Assessing baseline medical conditions for initial recommendations</a:t>
            </a:r>
          </a:p>
          <a:p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309814"/>
            <a:ext cx="7794600" cy="572700"/>
          </a:xfrm>
        </p:spPr>
        <p:txBody>
          <a:bodyPr/>
          <a:lstStyle/>
          <a:p>
            <a:r>
              <a:rPr lang="en-US" dirty="0" smtClean="0"/>
              <a:t>Patient Centered Pharmacotherapy </a:t>
            </a:r>
            <a:r>
              <a:rPr lang="mr-IN" dirty="0" smtClean="0"/>
              <a:t>–</a:t>
            </a:r>
            <a:r>
              <a:rPr lang="en-US" dirty="0" smtClean="0"/>
              <a:t> 18 Q’s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15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26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30" y="1285987"/>
            <a:ext cx="8096501" cy="3416400"/>
          </a:xfrm>
        </p:spPr>
        <p:txBody>
          <a:bodyPr/>
          <a:lstStyle/>
          <a:p>
            <a:pPr lvl="0" fontAlgn="base"/>
            <a:r>
              <a:rPr lang="en-US" sz="2800" dirty="0"/>
              <a:t>Formulations – onset and duration </a:t>
            </a:r>
          </a:p>
          <a:p>
            <a:pPr lvl="0" fontAlgn="base"/>
            <a:r>
              <a:rPr lang="en-US" sz="2800" dirty="0"/>
              <a:t>Metabolism – drug/food/</a:t>
            </a:r>
            <a:r>
              <a:rPr lang="en-US" sz="2800" dirty="0" smtClean="0"/>
              <a:t>disease </a:t>
            </a:r>
            <a:r>
              <a:rPr lang="en-US" sz="2800" dirty="0"/>
              <a:t>interactions  </a:t>
            </a:r>
          </a:p>
          <a:p>
            <a:pPr lvl="0" fontAlgn="base"/>
            <a:r>
              <a:rPr lang="en-US" sz="2800" dirty="0"/>
              <a:t>Reviewing concentrations and doses; include pictures of actual products and require dose calculation and days supply 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142684"/>
            <a:ext cx="7794600" cy="876826"/>
          </a:xfrm>
        </p:spPr>
        <p:txBody>
          <a:bodyPr/>
          <a:lstStyle/>
          <a:p>
            <a:r>
              <a:rPr lang="en-US" dirty="0" smtClean="0"/>
              <a:t>Pharmacology and Pharmacokinetics </a:t>
            </a:r>
            <a:r>
              <a:rPr lang="mr-IN" dirty="0" smtClean="0"/>
              <a:t>–</a:t>
            </a:r>
            <a:r>
              <a:rPr lang="en-US" dirty="0" smtClean="0"/>
              <a:t> 9 Q’s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60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27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30" y="1285987"/>
            <a:ext cx="8096501" cy="3416400"/>
          </a:xfrm>
        </p:spPr>
        <p:txBody>
          <a:bodyPr/>
          <a:lstStyle/>
          <a:p>
            <a:pPr lvl="0" fontAlgn="base"/>
            <a:r>
              <a:rPr lang="en-US" sz="2800" dirty="0"/>
              <a:t>Review of primary literature: main point/conclusion, strengths, weakness  </a:t>
            </a:r>
          </a:p>
          <a:p>
            <a:pPr lvl="0" fontAlgn="base"/>
            <a:r>
              <a:rPr lang="en-US" sz="2800" dirty="0" err="1"/>
              <a:t>NNT</a:t>
            </a:r>
            <a:r>
              <a:rPr lang="en-US" sz="2800" dirty="0"/>
              <a:t>, </a:t>
            </a:r>
            <a:r>
              <a:rPr lang="en-US" sz="2800" dirty="0" err="1" smtClean="0"/>
              <a:t>NNH</a:t>
            </a:r>
            <a:r>
              <a:rPr lang="en-US" sz="2800" dirty="0"/>
              <a:t>, </a:t>
            </a:r>
            <a:r>
              <a:rPr lang="en-US" sz="2800" dirty="0"/>
              <a:t>p values, </a:t>
            </a:r>
            <a:r>
              <a:rPr lang="en-US" sz="2800" dirty="0" smtClean="0"/>
              <a:t>relative risk, absolute </a:t>
            </a:r>
            <a:r>
              <a:rPr lang="en-US" sz="2800" dirty="0"/>
              <a:t>risk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309814"/>
            <a:ext cx="7794600" cy="572700"/>
          </a:xfrm>
        </p:spPr>
        <p:txBody>
          <a:bodyPr/>
          <a:lstStyle/>
          <a:p>
            <a:r>
              <a:rPr lang="en-US" dirty="0" smtClean="0"/>
              <a:t>Data and Stats </a:t>
            </a:r>
            <a:r>
              <a:rPr lang="mr-IN" dirty="0" smtClean="0"/>
              <a:t>–</a:t>
            </a:r>
            <a:r>
              <a:rPr lang="en-US" dirty="0" smtClean="0"/>
              <a:t> 3 Q’s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25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 smtClean="0"/>
              <a:t>Patient Centered Pharmacotherapy </a:t>
            </a:r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29</a:t>
            </a:fld>
            <a:endParaRPr lang="uk-UA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128601" y="979843"/>
            <a:ext cx="7701616" cy="3416400"/>
          </a:xfrm>
        </p:spPr>
        <p:txBody>
          <a:bodyPr/>
          <a:lstStyle/>
          <a:p>
            <a:r>
              <a:rPr lang="en-US" dirty="0" smtClean="0"/>
              <a:t>Precautions, Warnings, Contraindications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Disease states 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Formulations to avoid </a:t>
            </a:r>
          </a:p>
          <a:p>
            <a:r>
              <a:rPr lang="en-US" dirty="0" smtClean="0"/>
              <a:t>Cannabis </a:t>
            </a:r>
            <a:r>
              <a:rPr lang="en-US" dirty="0" err="1" smtClean="0"/>
              <a:t>na</a:t>
            </a:r>
            <a:r>
              <a:rPr lang="nl-NL" dirty="0" err="1" smtClean="0"/>
              <a:t>ï</a:t>
            </a:r>
            <a:r>
              <a:rPr lang="en-US" dirty="0" err="1" smtClean="0"/>
              <a:t>ve</a:t>
            </a:r>
            <a:r>
              <a:rPr lang="en-US" dirty="0" smtClean="0"/>
              <a:t> versus experienced </a:t>
            </a:r>
          </a:p>
          <a:p>
            <a:r>
              <a:rPr lang="en-US" dirty="0" smtClean="0"/>
              <a:t>Appropriate starting doses </a:t>
            </a:r>
          </a:p>
          <a:p>
            <a:r>
              <a:rPr lang="en-US" dirty="0" smtClean="0"/>
              <a:t>Dosing frequency based on reference ranges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Initiating Therapy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7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</a:t>
            </a:fld>
            <a:endParaRPr lang="uk-UA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Assessment Questions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3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30</a:t>
            </a:fld>
            <a:endParaRPr lang="uk-UA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128601" y="979843"/>
            <a:ext cx="7701616" cy="3416400"/>
          </a:xfrm>
        </p:spPr>
        <p:txBody>
          <a:bodyPr/>
          <a:lstStyle/>
          <a:p>
            <a:r>
              <a:rPr lang="en-US" dirty="0" smtClean="0"/>
              <a:t>Cannabinoid versus Formulation specific</a:t>
            </a:r>
          </a:p>
          <a:p>
            <a:r>
              <a:rPr lang="en-US" dirty="0" smtClean="0"/>
              <a:t>Adjustments: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Dose 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Ratio 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Timing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Route </a:t>
            </a:r>
          </a:p>
          <a:p>
            <a:pPr marL="520700" lvl="1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00860" y="173746"/>
            <a:ext cx="7977019" cy="572700"/>
          </a:xfrm>
        </p:spPr>
        <p:txBody>
          <a:bodyPr/>
          <a:lstStyle/>
          <a:p>
            <a:r>
              <a:rPr lang="en-US" dirty="0" smtClean="0"/>
              <a:t>Side Effects/Adverse Reactions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595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31</a:t>
            </a:fld>
            <a:endParaRPr lang="uk-UA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128601" y="979843"/>
            <a:ext cx="7701616" cy="3416400"/>
          </a:xfrm>
        </p:spPr>
        <p:txBody>
          <a:bodyPr/>
          <a:lstStyle/>
          <a:p>
            <a:r>
              <a:rPr lang="en-US" dirty="0" smtClean="0"/>
              <a:t>Provide counseling for monitoring 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Duplicate therapy 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Synergistic toxicity 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Reduced effectiveness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Interactions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42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32</a:t>
            </a:fld>
            <a:endParaRPr lang="uk-U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287284" y="3031966"/>
            <a:ext cx="6893217" cy="1339824"/>
          </a:xfrm>
        </p:spPr>
        <p:txBody>
          <a:bodyPr/>
          <a:lstStyle/>
          <a:p>
            <a:r>
              <a:rPr lang="en-US" dirty="0" smtClean="0"/>
              <a:t>Days Supplied </a:t>
            </a:r>
          </a:p>
          <a:p>
            <a:r>
              <a:rPr lang="en-US" dirty="0" err="1" smtClean="0"/>
              <a:t>NNT</a:t>
            </a:r>
            <a:r>
              <a:rPr lang="en-US" dirty="0" smtClean="0"/>
              <a:t> and </a:t>
            </a:r>
            <a:r>
              <a:rPr lang="en-US" dirty="0" err="1" smtClean="0"/>
              <a:t>NNH</a:t>
            </a:r>
            <a:endParaRPr lang="en-US" dirty="0" smtClean="0"/>
          </a:p>
          <a:p>
            <a:r>
              <a:rPr lang="en-US" dirty="0" smtClean="0"/>
              <a:t>Absolute Risk </a:t>
            </a:r>
          </a:p>
          <a:p>
            <a:r>
              <a:rPr lang="en-US" dirty="0" smtClean="0"/>
              <a:t>Significance (based on </a:t>
            </a:r>
            <a:r>
              <a:rPr lang="en-US" dirty="0"/>
              <a:t>p</a:t>
            </a:r>
            <a:r>
              <a:rPr lang="en-US" dirty="0" smtClean="0"/>
              <a:t> value)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480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33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</a:t>
            </a:r>
            <a:r>
              <a:rPr lang="en-US" sz="2800" dirty="0" smtClean="0"/>
              <a:t>otal </a:t>
            </a:r>
            <a:r>
              <a:rPr lang="en-US" sz="2800" dirty="0"/>
              <a:t>amount (weight, volume, pills, puffs) dispensed </a:t>
            </a:r>
            <a:r>
              <a:rPr lang="en-US" sz="2800" dirty="0" smtClean="0"/>
              <a:t>÷ maximum </a:t>
            </a:r>
            <a:r>
              <a:rPr lang="en-US" sz="2800" dirty="0"/>
              <a:t>dose per day. </a:t>
            </a:r>
            <a:endParaRPr lang="en-US" sz="2800" dirty="0" smtClean="0"/>
          </a:p>
          <a:p>
            <a:r>
              <a:rPr lang="en-US" sz="2800" dirty="0" smtClean="0"/>
              <a:t>For </a:t>
            </a:r>
            <a:r>
              <a:rPr lang="en-US" sz="2800" dirty="0"/>
              <a:t>example, if a tincture contains 300 mg per 30 mL bottle, and the dose is 0.2 mL (2 mg) to 0.5 mL (5 mg) twice daily, the calculation is 30 mL divided by 1 mL for a calculated days supply of 30 </a:t>
            </a:r>
            <a:r>
              <a:rPr lang="en-US" sz="2800" dirty="0" smtClean="0"/>
              <a:t>days.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Calculation: Days Supplied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674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34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979842"/>
            <a:ext cx="7686850" cy="3731647"/>
          </a:xfrm>
        </p:spPr>
        <p:txBody>
          <a:bodyPr/>
          <a:lstStyle/>
          <a:p>
            <a:r>
              <a:rPr lang="en-US" sz="2400" dirty="0" smtClean="0"/>
              <a:t>Risk of </a:t>
            </a:r>
            <a:r>
              <a:rPr lang="en-US" sz="2400" dirty="0"/>
              <a:t>developing the disease over a time period. </a:t>
            </a:r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/>
              <a:t>all have absolute risks of developing various diseases such as heart disease, cancer, stroke, etc.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same absolute risk can be expressed in different ways. For example, say you have a 1 in 10 risk of developing a certain disease in your life. This can also be said to be a 10% risk, or a 0.1 risk - depending on whether you use percentages or decimals.</a:t>
            </a: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Stats: Absolute Risk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10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35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0" y="979843"/>
            <a:ext cx="7657317" cy="3416400"/>
          </a:xfrm>
        </p:spPr>
        <p:txBody>
          <a:bodyPr/>
          <a:lstStyle/>
          <a:p>
            <a:r>
              <a:rPr lang="en-US" dirty="0" smtClean="0"/>
              <a:t>Also called risk difference </a:t>
            </a:r>
          </a:p>
          <a:p>
            <a:r>
              <a:rPr lang="en-US" dirty="0" smtClean="0"/>
              <a:t>Absolute difference in outcomes between control and experimental groups</a:t>
            </a:r>
          </a:p>
          <a:p>
            <a:r>
              <a:rPr lang="en-US" dirty="0" smtClean="0"/>
              <a:t>Control Event Rate </a:t>
            </a:r>
            <a:r>
              <a:rPr lang="mr-IN" dirty="0" smtClean="0"/>
              <a:t>–</a:t>
            </a:r>
            <a:r>
              <a:rPr lang="en-US" dirty="0" smtClean="0"/>
              <a:t> Experimental Event Rate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Stats: Absolute Risk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398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36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536" y="3367468"/>
            <a:ext cx="7672084" cy="1565574"/>
          </a:xfrm>
        </p:spPr>
        <p:txBody>
          <a:bodyPr/>
          <a:lstStyle/>
          <a:p>
            <a:r>
              <a:rPr lang="en-US" dirty="0" smtClean="0"/>
              <a:t>Control event rate = 11/1000 = .011</a:t>
            </a:r>
          </a:p>
          <a:p>
            <a:r>
              <a:rPr lang="en-US" dirty="0" smtClean="0"/>
              <a:t>Experimental event rate = 8/1000 = .008</a:t>
            </a:r>
          </a:p>
          <a:p>
            <a:r>
              <a:rPr lang="en-US" dirty="0" err="1" smtClean="0"/>
              <a:t>ARR</a:t>
            </a:r>
            <a:r>
              <a:rPr lang="en-US" dirty="0"/>
              <a:t> </a:t>
            </a:r>
            <a:r>
              <a:rPr lang="en-US" dirty="0" smtClean="0"/>
              <a:t>= .011 - .008 = .003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173745"/>
            <a:ext cx="7794600" cy="946041"/>
          </a:xfrm>
        </p:spPr>
        <p:txBody>
          <a:bodyPr/>
          <a:lstStyle/>
          <a:p>
            <a:r>
              <a:rPr lang="en-US" dirty="0" smtClean="0"/>
              <a:t>Stats: Absolute Risk Reduction</a:t>
            </a:r>
            <a:br>
              <a:rPr lang="en-US" dirty="0" smtClean="0"/>
            </a:br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935269"/>
              </p:ext>
            </p:extLst>
          </p:nvPr>
        </p:nvGraphicFramePr>
        <p:xfrm>
          <a:off x="1771950" y="1274378"/>
          <a:ext cx="6925370" cy="194656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820354"/>
                <a:gridCol w="1474054"/>
                <a:gridCol w="2630962"/>
              </a:tblGrid>
              <a:tr h="683724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solidFill>
                      <a:srgbClr val="1B21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FFFF"/>
                          </a:solidFill>
                        </a:rPr>
                        <a:t>Event</a:t>
                      </a:r>
                      <a:endParaRPr lang="en-US" sz="3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1B21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FFFF"/>
                          </a:solidFill>
                        </a:rPr>
                        <a:t>No</a:t>
                      </a:r>
                      <a:r>
                        <a:rPr lang="en-US" sz="3200" baseline="0" dirty="0" smtClean="0">
                          <a:solidFill>
                            <a:srgbClr val="FFFFFF"/>
                          </a:solidFill>
                        </a:rPr>
                        <a:t> Event </a:t>
                      </a:r>
                      <a:endParaRPr lang="en-US" sz="3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1B212C"/>
                    </a:solidFill>
                  </a:tcPr>
                </a:tc>
              </a:tr>
              <a:tr h="371165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Control 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989</a:t>
                      </a:r>
                      <a:endParaRPr lang="en-US" sz="3200" dirty="0"/>
                    </a:p>
                  </a:txBody>
                  <a:tcPr/>
                </a:tc>
              </a:tr>
              <a:tr h="683724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FFFF"/>
                          </a:solidFill>
                        </a:rPr>
                        <a:t>Experimental</a:t>
                      </a:r>
                      <a:r>
                        <a:rPr lang="en-US" sz="3200" b="1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endParaRPr lang="en-US" sz="32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992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834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37</a:t>
            </a:fld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172" y="979842"/>
            <a:ext cx="8056006" cy="3613492"/>
          </a:xfrm>
        </p:spPr>
        <p:txBody>
          <a:bodyPr/>
          <a:lstStyle/>
          <a:p>
            <a:r>
              <a:rPr lang="en-US" sz="2400" dirty="0" err="1" smtClean="0"/>
              <a:t>NNT</a:t>
            </a:r>
            <a:r>
              <a:rPr lang="en-US" sz="2400" dirty="0" smtClean="0"/>
              <a:t>: Number </a:t>
            </a:r>
            <a:r>
              <a:rPr lang="en-US" sz="2400" dirty="0"/>
              <a:t>of people who need to take the treatment for one person to benefit from the treatment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NNH</a:t>
            </a:r>
            <a:r>
              <a:rPr lang="en-US" sz="2400" dirty="0" smtClean="0"/>
              <a:t>: </a:t>
            </a:r>
            <a:r>
              <a:rPr lang="en-US" sz="2400" dirty="0"/>
              <a:t>number of people who need to take the treatment for one person to </a:t>
            </a:r>
            <a:r>
              <a:rPr lang="en-US" sz="2400" dirty="0" smtClean="0"/>
              <a:t>experience harm from </a:t>
            </a:r>
            <a:r>
              <a:rPr lang="en-US" sz="2400" dirty="0"/>
              <a:t>the treatment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quick way of obtaining the </a:t>
            </a:r>
            <a:r>
              <a:rPr lang="en-US" sz="2400" dirty="0" err="1"/>
              <a:t>NNT</a:t>
            </a:r>
            <a:r>
              <a:rPr lang="en-US" sz="2400" dirty="0"/>
              <a:t> for a treatment is </a:t>
            </a:r>
            <a:r>
              <a:rPr lang="en-US" sz="2400" dirty="0" smtClean="0"/>
              <a:t>Absolute </a:t>
            </a:r>
            <a:r>
              <a:rPr lang="en-US" sz="2400" dirty="0"/>
              <a:t>Risk Reduction ÷ 100  </a:t>
            </a:r>
          </a:p>
          <a:p>
            <a:endParaRPr lang="en-US" sz="2400" dirty="0"/>
          </a:p>
          <a:p>
            <a:r>
              <a:rPr lang="en-US" sz="2400" dirty="0" smtClean="0"/>
              <a:t> (Control Event Rate </a:t>
            </a:r>
            <a:r>
              <a:rPr lang="mr-IN" sz="2400" dirty="0" smtClean="0"/>
              <a:t>–</a:t>
            </a:r>
            <a:r>
              <a:rPr lang="en-US" sz="2400" dirty="0" smtClean="0"/>
              <a:t> Experimental Event Rate) </a:t>
            </a:r>
            <a:r>
              <a:rPr lang="en-US" sz="2400" dirty="0"/>
              <a:t>÷ 100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Stats: </a:t>
            </a:r>
            <a:r>
              <a:rPr lang="en-US" dirty="0" err="1" smtClean="0"/>
              <a:t>NNT</a:t>
            </a:r>
            <a:r>
              <a:rPr lang="en-US" dirty="0" smtClean="0"/>
              <a:t> or </a:t>
            </a:r>
            <a:r>
              <a:rPr lang="en-US" dirty="0" err="1" smtClean="0"/>
              <a:t>NNH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6352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38</a:t>
            </a:fld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172" y="979842"/>
            <a:ext cx="8056006" cy="3613492"/>
          </a:xfrm>
        </p:spPr>
        <p:txBody>
          <a:bodyPr/>
          <a:lstStyle/>
          <a:p>
            <a:r>
              <a:rPr lang="en-US" sz="2400" dirty="0" smtClean="0"/>
              <a:t>Results are statistically significant if experimental </a:t>
            </a:r>
            <a:br>
              <a:rPr lang="en-US" sz="2400" dirty="0" smtClean="0"/>
            </a:br>
            <a:r>
              <a:rPr lang="en-US" sz="2400" dirty="0" smtClean="0"/>
              <a:t>p value is less than the predetermined alpha </a:t>
            </a:r>
          </a:p>
          <a:p>
            <a:r>
              <a:rPr lang="en-US" sz="2400" dirty="0" smtClean="0"/>
              <a:t>Typically, alpha is set to 5% or 0.05</a:t>
            </a: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Stats: p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453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39</a:t>
            </a:fld>
            <a:endParaRPr lang="uk-UA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 Provided </a:t>
            </a:r>
            <a:r>
              <a:rPr lang="en-US" dirty="0"/>
              <a:t>D</a:t>
            </a:r>
            <a:r>
              <a:rPr lang="en-US" dirty="0" smtClean="0"/>
              <a:t>uring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7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4</a:t>
            </a:fld>
            <a:endParaRPr lang="uk-UA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128601" y="3041809"/>
            <a:ext cx="7318500" cy="1354433"/>
          </a:xfrm>
        </p:spPr>
        <p:txBody>
          <a:bodyPr/>
          <a:lstStyle/>
          <a:p>
            <a:r>
              <a:rPr lang="en-US" dirty="0" err="1" smtClean="0"/>
              <a:t>ECS</a:t>
            </a:r>
            <a:r>
              <a:rPr lang="en-US" dirty="0" smtClean="0"/>
              <a:t> by Dr. </a:t>
            </a:r>
            <a:r>
              <a:rPr lang="en-US" dirty="0" err="1" smtClean="0"/>
              <a:t>Sulak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Slide 28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00861" y="173745"/>
            <a:ext cx="7938454" cy="2232961"/>
          </a:xfrm>
        </p:spPr>
        <p:txBody>
          <a:bodyPr/>
          <a:lstStyle/>
          <a:p>
            <a:r>
              <a:rPr lang="en-US" b="0" dirty="0"/>
              <a:t>True or False: CB1 signaling suppresses sympathetic nervous system activity and </a:t>
            </a:r>
            <a:r>
              <a:rPr lang="en-US" b="0" dirty="0" smtClean="0"/>
              <a:t>inhibits norepinephrine </a:t>
            </a:r>
            <a:r>
              <a:rPr lang="en-US" b="0" dirty="0"/>
              <a:t>release</a:t>
            </a:r>
          </a:p>
        </p:txBody>
      </p:sp>
    </p:spTree>
    <p:extLst>
      <p:ext uri="{BB962C8B-B14F-4D97-AF65-F5344CB8AC3E}">
        <p14:creationId xmlns:p14="http://schemas.microsoft.com/office/powerpoint/2010/main" val="197829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Chemotypes </a:t>
            </a:r>
            <a:endParaRPr/>
          </a:p>
        </p:txBody>
      </p:sp>
      <p:sp>
        <p:nvSpPr>
          <p:cNvPr id="108" name="Google Shape;108;p5"/>
          <p:cNvSpPr/>
          <p:nvPr/>
        </p:nvSpPr>
        <p:spPr>
          <a:xfrm>
            <a:off x="3678930" y="2169179"/>
            <a:ext cx="2733551" cy="1258313"/>
          </a:xfrm>
          <a:prstGeom prst="dodecagon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5"/>
          <p:cNvSpPr/>
          <p:nvPr/>
        </p:nvSpPr>
        <p:spPr>
          <a:xfrm>
            <a:off x="1323960" y="955743"/>
            <a:ext cx="2733551" cy="1258313"/>
          </a:xfrm>
          <a:prstGeom prst="dodecagon">
            <a:avLst/>
          </a:prstGeom>
          <a:solidFill>
            <a:srgbClr val="7DC243"/>
          </a:solidFill>
          <a:ln w="9525" cap="flat" cmpd="sng">
            <a:solidFill>
              <a:srgbClr val="44546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5"/>
          <p:cNvSpPr/>
          <p:nvPr/>
        </p:nvSpPr>
        <p:spPr>
          <a:xfrm>
            <a:off x="6181855" y="3281564"/>
            <a:ext cx="2733551" cy="1258313"/>
          </a:xfrm>
          <a:prstGeom prst="dodecagon">
            <a:avLst/>
          </a:prstGeom>
          <a:solidFill>
            <a:srgbClr val="811E54"/>
          </a:solidFill>
          <a:ln w="9525" cap="flat" cmpd="sng">
            <a:solidFill>
              <a:srgbClr val="44546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5"/>
          <p:cNvSpPr txBox="1"/>
          <p:nvPr/>
        </p:nvSpPr>
        <p:spPr>
          <a:xfrm>
            <a:off x="1633539" y="1013425"/>
            <a:ext cx="2006742" cy="931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THC Dominant</a:t>
            </a:r>
            <a:endParaRPr sz="2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5"/>
          <p:cNvSpPr txBox="1"/>
          <p:nvPr/>
        </p:nvSpPr>
        <p:spPr>
          <a:xfrm>
            <a:off x="4116968" y="2374174"/>
            <a:ext cx="1901152" cy="931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Balanced1:1</a:t>
            </a:r>
            <a:endParaRPr sz="2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5"/>
          <p:cNvSpPr txBox="1"/>
          <p:nvPr/>
        </p:nvSpPr>
        <p:spPr>
          <a:xfrm>
            <a:off x="6655403" y="3426242"/>
            <a:ext cx="1815088" cy="931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CBD Dominant</a:t>
            </a:r>
            <a:endParaRPr sz="2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1948091" y="2244211"/>
            <a:ext cx="146055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CBD &lt;25% 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5"/>
          <p:cNvSpPr txBox="1"/>
          <p:nvPr/>
        </p:nvSpPr>
        <p:spPr>
          <a:xfrm>
            <a:off x="6872076" y="4566839"/>
            <a:ext cx="144615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THC &lt;25% 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Reference Ranges </a:t>
            </a:r>
            <a:endParaRPr/>
          </a:p>
        </p:txBody>
      </p:sp>
      <p:graphicFrame>
        <p:nvGraphicFramePr>
          <p:cNvPr id="121" name="Google Shape;121;p6"/>
          <p:cNvGraphicFramePr/>
          <p:nvPr/>
        </p:nvGraphicFramePr>
        <p:xfrm>
          <a:off x="1447800" y="999094"/>
          <a:ext cx="6670400" cy="3574325"/>
        </p:xfrm>
        <a:graphic>
          <a:graphicData uri="http://schemas.openxmlformats.org/drawingml/2006/table">
            <a:tbl>
              <a:tblPr>
                <a:noFill/>
                <a:tableStyleId>{C77E29F8-C195-4483-8E1B-BEF4D182AFE3}</a:tableStyleId>
              </a:tblPr>
              <a:tblGrid>
                <a:gridCol w="2082800"/>
                <a:gridCol w="2247900"/>
                <a:gridCol w="2339700"/>
              </a:tblGrid>
              <a:tr h="627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Onset</a:t>
                      </a:r>
                      <a:endParaRPr sz="2800" b="1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Duration</a:t>
                      </a:r>
                      <a:endParaRPr sz="2800" b="1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</a:tr>
              <a:tr h="610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Inhaled</a:t>
                      </a:r>
                      <a:endParaRPr sz="2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 to 5 min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 to 6 hrs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10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Suppository </a:t>
                      </a:r>
                      <a:endParaRPr sz="2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 to 30 min</a:t>
                      </a:r>
                      <a:endParaRPr/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 to 8 hrs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10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Topical</a:t>
                      </a:r>
                      <a:endParaRPr sz="2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15 to 60 min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 to 8 hrs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57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Sublingual</a:t>
                      </a:r>
                      <a:endParaRPr sz="2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15 to 60 min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 to 12 hrs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57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Swallowed</a:t>
                      </a:r>
                      <a:endParaRPr sz="2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 to 3 hrs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 to 24 hrs</a:t>
                      </a:r>
                      <a:endParaRPr sz="2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68550" marB="685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22" name="Google Shape;122;p6"/>
          <p:cNvSpPr txBox="1"/>
          <p:nvPr/>
        </p:nvSpPr>
        <p:spPr>
          <a:xfrm>
            <a:off x="3107333" y="4898572"/>
            <a:ext cx="4213310" cy="244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MacCallum et al. Eur J Intern Med. 2018;pii:S0953-6205(18)30004-9.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42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846139"/>
            <a:ext cx="7318500" cy="3416400"/>
          </a:xfrm>
        </p:spPr>
        <p:txBody>
          <a:bodyPr/>
          <a:lstStyle/>
          <a:p>
            <a:r>
              <a:rPr lang="en-US" dirty="0" smtClean="0"/>
              <a:t>Drops per mL </a:t>
            </a:r>
          </a:p>
          <a:p>
            <a:pPr lvl="1"/>
            <a:r>
              <a:rPr lang="en-US" dirty="0" smtClean="0"/>
              <a:t>Solution = 20 drops </a:t>
            </a:r>
          </a:p>
          <a:p>
            <a:pPr lvl="1"/>
            <a:r>
              <a:rPr lang="en-US" dirty="0" smtClean="0"/>
              <a:t>Suspension = 15 drops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Puffs per mL </a:t>
            </a:r>
          </a:p>
          <a:p>
            <a:pPr lvl="1"/>
            <a:r>
              <a:rPr lang="en-US" dirty="0" smtClean="0"/>
              <a:t>50 to 100 puffs* </a:t>
            </a:r>
          </a:p>
          <a:p>
            <a:pPr marL="520700" lvl="1" indent="0">
              <a:buNone/>
            </a:pPr>
            <a:r>
              <a:rPr lang="en-US" dirty="0" smtClean="0"/>
              <a:t>*always use lower number for calculations </a:t>
            </a:r>
          </a:p>
          <a:p>
            <a:pPr marL="3810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524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  <p:sp>
        <p:nvSpPr>
          <p:cNvPr id="190" name="Google Shape;190;p16"/>
          <p:cNvSpPr txBox="1">
            <a:spLocks noGrp="1"/>
          </p:cNvSpPr>
          <p:nvPr>
            <p:ph type="title"/>
          </p:nvPr>
        </p:nvSpPr>
        <p:spPr>
          <a:xfrm>
            <a:off x="446100" y="2272800"/>
            <a:ext cx="7794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Q&amp;A</a:t>
            </a:r>
            <a:endParaRPr/>
          </a:p>
        </p:txBody>
      </p:sp>
      <p:pic>
        <p:nvPicPr>
          <p:cNvPr id="192" name="Google Shape;192;p16" descr="ISCPh_logo_green-01.jpg"/>
          <p:cNvPicPr preferRelativeResize="0"/>
          <p:nvPr/>
        </p:nvPicPr>
        <p:blipFill rotWithShape="1">
          <a:blip r:embed="rId3">
            <a:alphaModFix/>
          </a:blip>
          <a:srcRect l="25455" t="575" r="23634" b="42527"/>
          <a:stretch/>
        </p:blipFill>
        <p:spPr>
          <a:xfrm>
            <a:off x="3386776" y="359147"/>
            <a:ext cx="2014310" cy="171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5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511" y="2306427"/>
            <a:ext cx="7318500" cy="1488138"/>
          </a:xfrm>
        </p:spPr>
        <p:txBody>
          <a:bodyPr/>
          <a:lstStyle/>
          <a:p>
            <a:r>
              <a:rPr lang="en-US" dirty="0" err="1" smtClean="0"/>
              <a:t>ECS</a:t>
            </a:r>
            <a:r>
              <a:rPr lang="en-US" dirty="0" smtClean="0"/>
              <a:t> with Dr. </a:t>
            </a:r>
            <a:r>
              <a:rPr lang="en-US" dirty="0" err="1" smtClean="0"/>
              <a:t>Sulak</a:t>
            </a:r>
            <a:endParaRPr lang="en-US" dirty="0" smtClean="0"/>
          </a:p>
          <a:p>
            <a:r>
              <a:rPr lang="en-US" dirty="0" smtClean="0"/>
              <a:t>Slide 63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290737"/>
            <a:ext cx="8005290" cy="1447440"/>
          </a:xfrm>
        </p:spPr>
        <p:txBody>
          <a:bodyPr/>
          <a:lstStyle/>
          <a:p>
            <a:pPr fontAlgn="base"/>
            <a:r>
              <a:rPr lang="en-US" sz="3600" b="0" dirty="0"/>
              <a:t>A 2019 study found lower levels of circulating </a:t>
            </a:r>
            <a:r>
              <a:rPr lang="en-US" sz="3600" b="0" dirty="0" err="1"/>
              <a:t>endocannabinoids</a:t>
            </a:r>
            <a:r>
              <a:rPr lang="en-US" sz="3600" b="0" dirty="0"/>
              <a:t> in </a:t>
            </a:r>
          </a:p>
        </p:txBody>
      </p:sp>
    </p:spTree>
    <p:extLst>
      <p:ext uri="{BB962C8B-B14F-4D97-AF65-F5344CB8AC3E}">
        <p14:creationId xmlns:p14="http://schemas.microsoft.com/office/powerpoint/2010/main" val="3982125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6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2707543"/>
            <a:ext cx="7318500" cy="1788977"/>
          </a:xfrm>
        </p:spPr>
        <p:txBody>
          <a:bodyPr/>
          <a:lstStyle/>
          <a:p>
            <a:r>
              <a:rPr lang="en-US" dirty="0" smtClean="0"/>
              <a:t>Palliative Care with Dr. Ruggiero </a:t>
            </a:r>
          </a:p>
          <a:p>
            <a:r>
              <a:rPr lang="en-US" dirty="0" smtClean="0"/>
              <a:t>Slide 34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173745"/>
            <a:ext cx="7794600" cy="2533800"/>
          </a:xfrm>
        </p:spPr>
        <p:txBody>
          <a:bodyPr/>
          <a:lstStyle/>
          <a:p>
            <a:r>
              <a:rPr lang="en-US" b="0" dirty="0"/>
              <a:t>Which of the following statements is inaccurate based on current evidence on medical marijuana and sleep</a:t>
            </a:r>
            <a:r>
              <a:rPr lang="en-US" b="0" dirty="0" smtClean="0"/>
              <a:t>?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82736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7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158800"/>
            <a:ext cx="7318500" cy="1488137"/>
          </a:xfrm>
        </p:spPr>
        <p:txBody>
          <a:bodyPr/>
          <a:lstStyle/>
          <a:p>
            <a:r>
              <a:rPr lang="en-US" dirty="0" smtClean="0"/>
              <a:t>Palliative Care with Dr. Ruggiero </a:t>
            </a:r>
          </a:p>
          <a:p>
            <a:r>
              <a:rPr lang="en-US" dirty="0" smtClean="0"/>
              <a:t>Slide 27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324162"/>
            <a:ext cx="8005290" cy="2533800"/>
          </a:xfrm>
        </p:spPr>
        <p:txBody>
          <a:bodyPr/>
          <a:lstStyle/>
          <a:p>
            <a:r>
              <a:rPr lang="en-US" b="0" dirty="0"/>
              <a:t>True or False: Canadian guidelines recommend smoked cannabis as the primary medical marijuana agent for relief of spasticity. </a:t>
            </a:r>
          </a:p>
        </p:txBody>
      </p:sp>
    </p:spTree>
    <p:extLst>
      <p:ext uri="{BB962C8B-B14F-4D97-AF65-F5344CB8AC3E}">
        <p14:creationId xmlns:p14="http://schemas.microsoft.com/office/powerpoint/2010/main" val="127699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8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008383"/>
            <a:ext cx="7318500" cy="1488137"/>
          </a:xfrm>
        </p:spPr>
        <p:txBody>
          <a:bodyPr/>
          <a:lstStyle/>
          <a:p>
            <a:r>
              <a:rPr lang="en-US" dirty="0" smtClean="0"/>
              <a:t>Opioids with Dr. </a:t>
            </a:r>
            <a:r>
              <a:rPr lang="en-US" dirty="0" err="1" smtClean="0"/>
              <a:t>Sulak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Slide 18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173745"/>
            <a:ext cx="8005290" cy="2533800"/>
          </a:xfrm>
        </p:spPr>
        <p:txBody>
          <a:bodyPr/>
          <a:lstStyle/>
          <a:p>
            <a:pPr fontAlgn="base"/>
            <a:r>
              <a:rPr lang="en-US" b="0" dirty="0"/>
              <a:t>Which of the following is true regarding cannabinoids and opioids in preclinical pain models?</a:t>
            </a:r>
          </a:p>
        </p:txBody>
      </p:sp>
    </p:spTree>
    <p:extLst>
      <p:ext uri="{BB962C8B-B14F-4D97-AF65-F5344CB8AC3E}">
        <p14:creationId xmlns:p14="http://schemas.microsoft.com/office/powerpoint/2010/main" val="660348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9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01" y="3008383"/>
            <a:ext cx="7318500" cy="1488137"/>
          </a:xfrm>
        </p:spPr>
        <p:txBody>
          <a:bodyPr/>
          <a:lstStyle/>
          <a:p>
            <a:r>
              <a:rPr lang="en-US" dirty="0" smtClean="0"/>
              <a:t>Opioids with Dr. </a:t>
            </a:r>
            <a:r>
              <a:rPr lang="en-US" dirty="0" err="1" smtClean="0"/>
              <a:t>Sulak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Slide 33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861" y="173745"/>
            <a:ext cx="8005290" cy="2533800"/>
          </a:xfrm>
        </p:spPr>
        <p:txBody>
          <a:bodyPr/>
          <a:lstStyle/>
          <a:p>
            <a:pPr fontAlgn="base"/>
            <a:r>
              <a:rPr lang="en-US" b="0" dirty="0"/>
              <a:t>In a human experimental model of pain, __ mg of oxycodone produced no analgesia, but adding smoked cannabis to this dose produced an analgesic effect.</a:t>
            </a:r>
          </a:p>
        </p:txBody>
      </p:sp>
    </p:spTree>
    <p:extLst>
      <p:ext uri="{BB962C8B-B14F-4D97-AF65-F5344CB8AC3E}">
        <p14:creationId xmlns:p14="http://schemas.microsoft.com/office/powerpoint/2010/main" val="1676757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CPC 2020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CCPC 2020.thmx</Template>
  <TotalTime>4750</TotalTime>
  <Words>1236</Words>
  <Application>Microsoft Macintosh PowerPoint</Application>
  <PresentationFormat>On-screen Show (16:9)</PresentationFormat>
  <Paragraphs>245</Paragraphs>
  <Slides>43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Montserrat</vt:lpstr>
      <vt:lpstr>CCPC 2020</vt:lpstr>
      <vt:lpstr>CCPC 2020 Review Session </vt:lpstr>
      <vt:lpstr>Redeeming CPE </vt:lpstr>
      <vt:lpstr>Post Assessment Questions</vt:lpstr>
      <vt:lpstr>True or False: CB1 signaling suppresses sympathetic nervous system activity and inhibits norepinephrine release</vt:lpstr>
      <vt:lpstr>A 2019 study found lower levels of circulating endocannabinoids in </vt:lpstr>
      <vt:lpstr>Which of the following statements is inaccurate based on current evidence on medical marijuana and sleep?</vt:lpstr>
      <vt:lpstr>True or False: Canadian guidelines recommend smoked cannabis as the primary medical marijuana agent for relief of spasticity. </vt:lpstr>
      <vt:lpstr>Which of the following is true regarding cannabinoids and opioids in preclinical pain models?</vt:lpstr>
      <vt:lpstr>In a human experimental model of pain, __ mg of oxycodone produced no analgesia, but adding smoked cannabis to this dose produced an analgesic effect.</vt:lpstr>
      <vt:lpstr>A single high dose of CBD taken once daily for three days was shown to reduce cue-induced craving and anxiety in Heroin users:</vt:lpstr>
      <vt:lpstr>True or False: Paradoxical reactions are unique to Cannabis Medicine</vt:lpstr>
      <vt:lpstr>Cannabinoids exhibit biphasic effects meaning… </vt:lpstr>
      <vt:lpstr>All of the following are formulation-specific side effects except:</vt:lpstr>
      <vt:lpstr>In which case would adding CBD to the ratio of THC ameliorate potential side effects?</vt:lpstr>
      <vt:lpstr>THC polymorphism is documented with which CYP enzyme? </vt:lpstr>
      <vt:lpstr>A high fat meal increases THC bioavailability by ____  </vt:lpstr>
      <vt:lpstr>Which of the following is a weak partial agonist at CB1 and CB2</vt:lpstr>
      <vt:lpstr>Post Assessment Questions</vt:lpstr>
      <vt:lpstr>In a cohort of 791 patients ≥ 65 years old in Israel, the most common adverse effect of cannabis was</vt:lpstr>
      <vt:lpstr>Which aspects of cannabis and the ECS are responsible for tachycardia as an adverse effect? </vt:lpstr>
      <vt:lpstr>In a large population survey (elderly), which class of medications was most frequently substituted with cannabis?</vt:lpstr>
      <vt:lpstr>In immune system-related conditions such as rheumatoid arthritis and psoriasis, cannabinoids exert an effect on cells such as B cells, T cells, synoviocytes, and keratinocytes via:</vt:lpstr>
      <vt:lpstr>CCPC Competency Exam </vt:lpstr>
      <vt:lpstr>Domains </vt:lpstr>
      <vt:lpstr>Patient Centered Pharmacotherapy – 18 Q’s</vt:lpstr>
      <vt:lpstr>Pharmacology and Pharmacokinetics – 9 Q’s</vt:lpstr>
      <vt:lpstr>Data and Stats – 3 Q’s</vt:lpstr>
      <vt:lpstr>Patient Centered Pharmacotherapy </vt:lpstr>
      <vt:lpstr>Initiating Therapy </vt:lpstr>
      <vt:lpstr>Side Effects/Adverse Reactions</vt:lpstr>
      <vt:lpstr>Drug Interactions</vt:lpstr>
      <vt:lpstr>Calculations</vt:lpstr>
      <vt:lpstr>Calculation: Days Supplied </vt:lpstr>
      <vt:lpstr>Stats: Absolute Risk </vt:lpstr>
      <vt:lpstr>Stats: Absolute Risk Reduction</vt:lpstr>
      <vt:lpstr>Stats: Absolute Risk Reduction Example</vt:lpstr>
      <vt:lpstr>Stats: NNT or NNH</vt:lpstr>
      <vt:lpstr>Stats: p Values</vt:lpstr>
      <vt:lpstr>Resources </vt:lpstr>
      <vt:lpstr>Chemotypes </vt:lpstr>
      <vt:lpstr>Reference Ranges </vt:lpstr>
      <vt:lpstr>Conversions 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CCPC 2020 Review Session </dc:title>
  <cp:lastModifiedBy>Melani B</cp:lastModifiedBy>
  <cp:revision>35</cp:revision>
  <dcterms:modified xsi:type="dcterms:W3CDTF">2020-09-12T03:38:33Z</dcterms:modified>
</cp:coreProperties>
</file>