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32918400" cy="21945600"/>
  <p:notesSz cx="7004050" cy="9290050"/>
  <p:defaultTextStyle>
    <a:defPPr>
      <a:defRPr lang="en-US"/>
    </a:defPPr>
    <a:lvl1pPr marL="0" algn="l" defTabSz="2350606" rtl="0" eaLnBrk="1" latinLnBrk="0" hangingPunct="1">
      <a:defRPr sz="4600" kern="1200">
        <a:solidFill>
          <a:schemeClr val="tx1"/>
        </a:solidFill>
        <a:latin typeface="+mn-lt"/>
        <a:ea typeface="+mn-ea"/>
        <a:cs typeface="+mn-cs"/>
      </a:defRPr>
    </a:lvl1pPr>
    <a:lvl2pPr marL="1175304" algn="l" defTabSz="2350606" rtl="0" eaLnBrk="1" latinLnBrk="0" hangingPunct="1">
      <a:defRPr sz="4600" kern="1200">
        <a:solidFill>
          <a:schemeClr val="tx1"/>
        </a:solidFill>
        <a:latin typeface="+mn-lt"/>
        <a:ea typeface="+mn-ea"/>
        <a:cs typeface="+mn-cs"/>
      </a:defRPr>
    </a:lvl2pPr>
    <a:lvl3pPr marL="2350606" algn="l" defTabSz="2350606" rtl="0" eaLnBrk="1" latinLnBrk="0" hangingPunct="1">
      <a:defRPr sz="4600" kern="1200">
        <a:solidFill>
          <a:schemeClr val="tx1"/>
        </a:solidFill>
        <a:latin typeface="+mn-lt"/>
        <a:ea typeface="+mn-ea"/>
        <a:cs typeface="+mn-cs"/>
      </a:defRPr>
    </a:lvl3pPr>
    <a:lvl4pPr marL="3525911" algn="l" defTabSz="2350606" rtl="0" eaLnBrk="1" latinLnBrk="0" hangingPunct="1">
      <a:defRPr sz="4600" kern="1200">
        <a:solidFill>
          <a:schemeClr val="tx1"/>
        </a:solidFill>
        <a:latin typeface="+mn-lt"/>
        <a:ea typeface="+mn-ea"/>
        <a:cs typeface="+mn-cs"/>
      </a:defRPr>
    </a:lvl4pPr>
    <a:lvl5pPr marL="4701214" algn="l" defTabSz="2350606" rtl="0" eaLnBrk="1" latinLnBrk="0" hangingPunct="1">
      <a:defRPr sz="4600" kern="1200">
        <a:solidFill>
          <a:schemeClr val="tx1"/>
        </a:solidFill>
        <a:latin typeface="+mn-lt"/>
        <a:ea typeface="+mn-ea"/>
        <a:cs typeface="+mn-cs"/>
      </a:defRPr>
    </a:lvl5pPr>
    <a:lvl6pPr marL="5876517" algn="l" defTabSz="2350606" rtl="0" eaLnBrk="1" latinLnBrk="0" hangingPunct="1">
      <a:defRPr sz="4600" kern="1200">
        <a:solidFill>
          <a:schemeClr val="tx1"/>
        </a:solidFill>
        <a:latin typeface="+mn-lt"/>
        <a:ea typeface="+mn-ea"/>
        <a:cs typeface="+mn-cs"/>
      </a:defRPr>
    </a:lvl6pPr>
    <a:lvl7pPr marL="7051819" algn="l" defTabSz="2350606" rtl="0" eaLnBrk="1" latinLnBrk="0" hangingPunct="1">
      <a:defRPr sz="4600" kern="1200">
        <a:solidFill>
          <a:schemeClr val="tx1"/>
        </a:solidFill>
        <a:latin typeface="+mn-lt"/>
        <a:ea typeface="+mn-ea"/>
        <a:cs typeface="+mn-cs"/>
      </a:defRPr>
    </a:lvl7pPr>
    <a:lvl8pPr marL="8227124" algn="l" defTabSz="2350606" rtl="0" eaLnBrk="1" latinLnBrk="0" hangingPunct="1">
      <a:defRPr sz="4600" kern="1200">
        <a:solidFill>
          <a:schemeClr val="tx1"/>
        </a:solidFill>
        <a:latin typeface="+mn-lt"/>
        <a:ea typeface="+mn-ea"/>
        <a:cs typeface="+mn-cs"/>
      </a:defRPr>
    </a:lvl8pPr>
    <a:lvl9pPr marL="9402428" algn="l" defTabSz="2350606" rtl="0" eaLnBrk="1" latinLnBrk="0" hangingPunct="1">
      <a:defRPr sz="4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12">
          <p15:clr>
            <a:srgbClr val="A4A3A4"/>
          </p15:clr>
        </p15:guide>
        <p15:guide id="2" pos="10368">
          <p15:clr>
            <a:srgbClr val="A4A3A4"/>
          </p15:clr>
        </p15:guide>
      </p15:sldGuideLst>
    </p:ext>
    <p:ext uri="{2D200454-40CA-4A62-9FC3-DE9A4176ACB9}">
      <p15:notesGuideLst xmlns:p15="http://schemas.microsoft.com/office/powerpoint/2012/main">
        <p15:guide id="1" orient="horz" pos="2926">
          <p15:clr>
            <a:srgbClr val="A4A3A4"/>
          </p15:clr>
        </p15:guide>
        <p15:guide id="2" pos="220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60" autoAdjust="0"/>
    <p:restoredTop sz="95274" autoAdjust="0"/>
  </p:normalViewPr>
  <p:slideViewPr>
    <p:cSldViewPr>
      <p:cViewPr varScale="1">
        <p:scale>
          <a:sx n="24" d="100"/>
          <a:sy n="24" d="100"/>
        </p:scale>
        <p:origin x="1824" y="101"/>
      </p:cViewPr>
      <p:guideLst>
        <p:guide orient="horz" pos="6912"/>
        <p:guide pos="10368"/>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9" d="100"/>
          <a:sy n="69" d="100"/>
        </p:scale>
        <p:origin x="-3270" y="-90"/>
      </p:cViewPr>
      <p:guideLst>
        <p:guide orient="horz" pos="2926"/>
        <p:guide pos="2206"/>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3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67163" y="0"/>
            <a:ext cx="3035300" cy="465138"/>
          </a:xfrm>
          <a:prstGeom prst="rect">
            <a:avLst/>
          </a:prstGeom>
        </p:spPr>
        <p:txBody>
          <a:bodyPr vert="horz" lIns="91440" tIns="45720" rIns="91440" bIns="45720" rtlCol="0"/>
          <a:lstStyle>
            <a:lvl1pPr algn="r">
              <a:defRPr sz="1200"/>
            </a:lvl1pPr>
          </a:lstStyle>
          <a:p>
            <a:fld id="{FF66CDD7-09B6-4BB3-9069-2B95837CCCB2}" type="datetimeFigureOut">
              <a:rPr lang="en-US" smtClean="0"/>
              <a:t>5/21/2019</a:t>
            </a:fld>
            <a:endParaRPr lang="en-US"/>
          </a:p>
        </p:txBody>
      </p:sp>
      <p:sp>
        <p:nvSpPr>
          <p:cNvPr id="4" name="Footer Placeholder 3"/>
          <p:cNvSpPr>
            <a:spLocks noGrp="1"/>
          </p:cNvSpPr>
          <p:nvPr>
            <p:ph type="ftr" sz="quarter" idx="2"/>
          </p:nvPr>
        </p:nvSpPr>
        <p:spPr>
          <a:xfrm>
            <a:off x="0" y="8823325"/>
            <a:ext cx="30353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67163" y="8823325"/>
            <a:ext cx="3035300" cy="465138"/>
          </a:xfrm>
          <a:prstGeom prst="rect">
            <a:avLst/>
          </a:prstGeom>
        </p:spPr>
        <p:txBody>
          <a:bodyPr vert="horz" lIns="91440" tIns="45720" rIns="91440" bIns="45720" rtlCol="0" anchor="b"/>
          <a:lstStyle>
            <a:lvl1pPr algn="r">
              <a:defRPr sz="1200"/>
            </a:lvl1pPr>
          </a:lstStyle>
          <a:p>
            <a:fld id="{0479BA33-46DD-4DE6-9BEC-D9D96B7B704D}" type="slidenum">
              <a:rPr lang="en-US" smtClean="0"/>
              <a:t>‹#›</a:t>
            </a:fld>
            <a:endParaRPr lang="en-US"/>
          </a:p>
        </p:txBody>
      </p:sp>
    </p:spTree>
    <p:extLst>
      <p:ext uri="{BB962C8B-B14F-4D97-AF65-F5344CB8AC3E}">
        <p14:creationId xmlns:p14="http://schemas.microsoft.com/office/powerpoint/2010/main" val="78674035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32369760" y="0"/>
            <a:ext cx="548640" cy="21945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endParaRPr lang="en-US" dirty="0"/>
          </a:p>
        </p:txBody>
      </p:sp>
      <p:sp>
        <p:nvSpPr>
          <p:cNvPr id="16" name="Rectangle 15"/>
          <p:cNvSpPr/>
          <p:nvPr userDrawn="1"/>
        </p:nvSpPr>
        <p:spPr>
          <a:xfrm>
            <a:off x="-2" y="0"/>
            <a:ext cx="548640" cy="2194560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endParaRPr lang="en-US" dirty="0"/>
          </a:p>
        </p:txBody>
      </p:sp>
      <p:sp>
        <p:nvSpPr>
          <p:cNvPr id="17" name="Rectangle 16"/>
          <p:cNvSpPr/>
          <p:nvPr userDrawn="1"/>
        </p:nvSpPr>
        <p:spPr>
          <a:xfrm>
            <a:off x="0" y="0"/>
            <a:ext cx="32918400" cy="2743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endParaRPr lang="en-US" dirty="0"/>
          </a:p>
        </p:txBody>
      </p:sp>
      <p:sp>
        <p:nvSpPr>
          <p:cNvPr id="18" name="Rectangle 17"/>
          <p:cNvSpPr/>
          <p:nvPr userDrawn="1"/>
        </p:nvSpPr>
        <p:spPr>
          <a:xfrm>
            <a:off x="0" y="19202400"/>
            <a:ext cx="32918400" cy="27432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endParaRPr lang="en-US" dirty="0"/>
          </a:p>
        </p:txBody>
      </p:sp>
      <p:sp>
        <p:nvSpPr>
          <p:cNvPr id="11" name="Instructions"/>
          <p:cNvSpPr/>
          <p:nvPr userDrawn="1"/>
        </p:nvSpPr>
        <p:spPr>
          <a:xfrm>
            <a:off x="-7680960" y="0"/>
            <a:ext cx="7132320" cy="21945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2428" tIns="122428" rIns="122428" bIns="122428"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286"/>
              </a:spcAft>
            </a:pPr>
            <a:r>
              <a:rPr lang="en-US" sz="4700" dirty="0">
                <a:solidFill>
                  <a:srgbClr val="7F7F7F"/>
                </a:solidFill>
                <a:latin typeface="Calibri" pitchFamily="34" charset="0"/>
                <a:cs typeface="Calibri" panose="020F0502020204030204" pitchFamily="34" charset="0"/>
              </a:rPr>
              <a:t>Poster Print Size:</a:t>
            </a:r>
            <a:endParaRPr sz="4700" dirty="0">
              <a:solidFill>
                <a:srgbClr val="7F7F7F"/>
              </a:solidFill>
              <a:latin typeface="Calibri" pitchFamily="34" charset="0"/>
              <a:cs typeface="Calibri" panose="020F0502020204030204" pitchFamily="34" charset="0"/>
            </a:endParaRPr>
          </a:p>
          <a:p>
            <a:pPr lvl="0">
              <a:spcBef>
                <a:spcPts val="0"/>
              </a:spcBef>
              <a:spcAft>
                <a:spcPts val="1286"/>
              </a:spcAft>
            </a:pPr>
            <a:r>
              <a:rPr lang="en-US" sz="3300" dirty="0">
                <a:solidFill>
                  <a:srgbClr val="7F7F7F"/>
                </a:solidFill>
                <a:latin typeface="Calibri" pitchFamily="34" charset="0"/>
                <a:cs typeface="Calibri" panose="020F0502020204030204" pitchFamily="34" charset="0"/>
              </a:rPr>
              <a:t>This poster template is 24” high by 36” wide. It can be used to print any poster with a 2:3 aspect ratio including 36x54 and 48x72.</a:t>
            </a:r>
          </a:p>
          <a:p>
            <a:pPr lvl="0">
              <a:spcBef>
                <a:spcPts val="0"/>
              </a:spcBef>
              <a:spcAft>
                <a:spcPts val="1286"/>
              </a:spcAft>
            </a:pPr>
            <a:r>
              <a:rPr lang="en-US" sz="4700" dirty="0">
                <a:solidFill>
                  <a:srgbClr val="7F7F7F"/>
                </a:solidFill>
                <a:latin typeface="Calibri" pitchFamily="34" charset="0"/>
                <a:cs typeface="Calibri" panose="020F0502020204030204" pitchFamily="34" charset="0"/>
              </a:rPr>
              <a:t>Placeholders</a:t>
            </a:r>
            <a:r>
              <a:rPr sz="4700" dirty="0">
                <a:solidFill>
                  <a:srgbClr val="7F7F7F"/>
                </a:solidFill>
                <a:latin typeface="Calibri" pitchFamily="34" charset="0"/>
                <a:cs typeface="Calibri" panose="020F0502020204030204" pitchFamily="34" charset="0"/>
              </a:rPr>
              <a:t>:</a:t>
            </a:r>
          </a:p>
          <a:p>
            <a:pPr lvl="0">
              <a:spcBef>
                <a:spcPts val="0"/>
              </a:spcBef>
              <a:spcAft>
                <a:spcPts val="1286"/>
              </a:spcAft>
            </a:pPr>
            <a:r>
              <a:rPr sz="3300" dirty="0">
                <a:solidFill>
                  <a:srgbClr val="7F7F7F"/>
                </a:solidFill>
                <a:latin typeface="Calibri" pitchFamily="34" charset="0"/>
                <a:cs typeface="Calibri" panose="020F0502020204030204" pitchFamily="34" charset="0"/>
              </a:rPr>
              <a:t>The </a:t>
            </a:r>
            <a:r>
              <a:rPr lang="en-US" sz="3300" dirty="0">
                <a:solidFill>
                  <a:srgbClr val="7F7F7F"/>
                </a:solidFill>
                <a:latin typeface="Calibri" pitchFamily="34" charset="0"/>
                <a:cs typeface="Calibri" panose="020F0502020204030204" pitchFamily="34" charset="0"/>
              </a:rPr>
              <a:t>various elements included</a:t>
            </a:r>
            <a:r>
              <a:rPr sz="3300" dirty="0">
                <a:solidFill>
                  <a:srgbClr val="7F7F7F"/>
                </a:solidFill>
                <a:latin typeface="Calibri" pitchFamily="34" charset="0"/>
                <a:cs typeface="Calibri" panose="020F0502020204030204" pitchFamily="34" charset="0"/>
              </a:rPr>
              <a:t> in this </a:t>
            </a:r>
            <a:r>
              <a:rPr lang="en-US" sz="3300" dirty="0">
                <a:solidFill>
                  <a:srgbClr val="7F7F7F"/>
                </a:solidFill>
                <a:latin typeface="Calibri" pitchFamily="34" charset="0"/>
                <a:cs typeface="Calibri" panose="020F0502020204030204" pitchFamily="34" charset="0"/>
              </a:rPr>
              <a:t>poster are ones</a:t>
            </a:r>
            <a:r>
              <a:rPr lang="en-US" sz="3300" baseline="0" dirty="0">
                <a:solidFill>
                  <a:srgbClr val="7F7F7F"/>
                </a:solidFill>
                <a:latin typeface="Calibri" pitchFamily="34" charset="0"/>
                <a:cs typeface="Calibri" panose="020F0502020204030204" pitchFamily="34" charset="0"/>
              </a:rPr>
              <a:t> we often see in medical, research, and scientific posters.</a:t>
            </a:r>
            <a:r>
              <a:rPr sz="3300" dirty="0">
                <a:solidFill>
                  <a:srgbClr val="7F7F7F"/>
                </a:solidFill>
                <a:latin typeface="Calibri" pitchFamily="34" charset="0"/>
                <a:cs typeface="Calibri" panose="020F0502020204030204" pitchFamily="34" charset="0"/>
              </a:rPr>
              <a:t> </a:t>
            </a:r>
            <a:r>
              <a:rPr lang="en-US" sz="3300" dirty="0">
                <a:solidFill>
                  <a:srgbClr val="7F7F7F"/>
                </a:solidFill>
                <a:latin typeface="Calibri" pitchFamily="34" charset="0"/>
                <a:cs typeface="Calibri" panose="020F0502020204030204" pitchFamily="34" charset="0"/>
              </a:rPr>
              <a:t>Feel</a:t>
            </a:r>
            <a:r>
              <a:rPr lang="en-US" sz="33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286"/>
              </a:spcAft>
            </a:pPr>
            <a:r>
              <a:rPr lang="en-US" sz="4700" dirty="0">
                <a:solidFill>
                  <a:srgbClr val="7F7F7F"/>
                </a:solidFill>
                <a:latin typeface="Calibri" pitchFamily="34" charset="0"/>
                <a:cs typeface="Calibri" panose="020F0502020204030204" pitchFamily="34" charset="0"/>
              </a:rPr>
              <a:t>Image</a:t>
            </a:r>
            <a:r>
              <a:rPr lang="en-US" sz="4700" baseline="0" dirty="0">
                <a:solidFill>
                  <a:srgbClr val="7F7F7F"/>
                </a:solidFill>
                <a:latin typeface="Calibri" pitchFamily="34" charset="0"/>
                <a:cs typeface="Calibri" panose="020F0502020204030204" pitchFamily="34" charset="0"/>
              </a:rPr>
              <a:t> Quality</a:t>
            </a:r>
            <a:r>
              <a:rPr lang="en-US" sz="4700" dirty="0">
                <a:solidFill>
                  <a:srgbClr val="7F7F7F"/>
                </a:solidFill>
                <a:latin typeface="Calibri" pitchFamily="34" charset="0"/>
                <a:cs typeface="Calibri" panose="020F0502020204030204" pitchFamily="34" charset="0"/>
              </a:rPr>
              <a:t>:</a:t>
            </a:r>
          </a:p>
          <a:p>
            <a:pPr lvl="0">
              <a:spcBef>
                <a:spcPts val="0"/>
              </a:spcBef>
              <a:spcAft>
                <a:spcPts val="1286"/>
              </a:spcAft>
            </a:pPr>
            <a:r>
              <a:rPr lang="en-US" sz="3300" dirty="0">
                <a:solidFill>
                  <a:srgbClr val="7F7F7F"/>
                </a:solidFill>
                <a:latin typeface="Calibri" pitchFamily="34" charset="0"/>
                <a:cs typeface="Calibri" panose="020F0502020204030204" pitchFamily="34" charset="0"/>
              </a:rPr>
              <a:t>You can place digital photos or logo art in your poster file by selecting the </a:t>
            </a:r>
            <a:r>
              <a:rPr lang="en-US" sz="3300" b="1" dirty="0">
                <a:solidFill>
                  <a:srgbClr val="7F7F7F"/>
                </a:solidFill>
                <a:latin typeface="Calibri" pitchFamily="34" charset="0"/>
                <a:cs typeface="Calibri" panose="020F0502020204030204" pitchFamily="34" charset="0"/>
              </a:rPr>
              <a:t>Insert, Picture</a:t>
            </a:r>
            <a:r>
              <a:rPr lang="en-US" sz="33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3300" b="1" dirty="0">
                <a:solidFill>
                  <a:srgbClr val="7F7F7F"/>
                </a:solidFill>
                <a:latin typeface="Calibri" pitchFamily="34" charset="0"/>
                <a:cs typeface="Calibri" panose="020F0502020204030204" pitchFamily="34" charset="0"/>
              </a:rPr>
              <a:t>150-200 pixels per inch in their final printed size</a:t>
            </a:r>
            <a:r>
              <a:rPr lang="en-US" sz="3300" dirty="0">
                <a:solidFill>
                  <a:srgbClr val="7F7F7F"/>
                </a:solidFill>
                <a:latin typeface="Calibri" pitchFamily="34" charset="0"/>
                <a:cs typeface="Calibri" panose="020F0502020204030204" pitchFamily="34" charset="0"/>
              </a:rPr>
              <a:t>. For instance, a 1600 x 1200 pixel</a:t>
            </a:r>
            <a:r>
              <a:rPr lang="en-US" sz="3300" baseline="0" dirty="0">
                <a:solidFill>
                  <a:srgbClr val="7F7F7F"/>
                </a:solidFill>
                <a:latin typeface="Calibri" pitchFamily="34" charset="0"/>
                <a:cs typeface="Calibri" panose="020F0502020204030204" pitchFamily="34" charset="0"/>
              </a:rPr>
              <a:t> photo will usually look fine up to </a:t>
            </a:r>
            <a:r>
              <a:rPr lang="en-US" sz="3300" dirty="0">
                <a:solidFill>
                  <a:srgbClr val="7F7F7F"/>
                </a:solidFill>
                <a:latin typeface="Calibri" pitchFamily="34" charset="0"/>
                <a:cs typeface="Calibri" panose="020F0502020204030204" pitchFamily="34" charset="0"/>
              </a:rPr>
              <a:t>8“-10” wide on your printed poster.</a:t>
            </a:r>
          </a:p>
          <a:p>
            <a:pPr lvl="0">
              <a:spcBef>
                <a:spcPts val="0"/>
              </a:spcBef>
              <a:spcAft>
                <a:spcPts val="1286"/>
              </a:spcAft>
            </a:pPr>
            <a:r>
              <a:rPr lang="en-US" sz="33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286"/>
              </a:spcAft>
            </a:pPr>
            <a:r>
              <a:rPr lang="en-US" sz="33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286"/>
              </a:spcAft>
            </a:pPr>
            <a:br>
              <a:rPr lang="en-US" sz="2400" dirty="0">
                <a:solidFill>
                  <a:srgbClr val="7F7F7F"/>
                </a:solidFill>
                <a:latin typeface="Calibri" pitchFamily="34" charset="0"/>
                <a:cs typeface="Calibri" panose="020F0502020204030204" pitchFamily="34" charset="0"/>
              </a:rPr>
            </a:br>
            <a:r>
              <a:rPr lang="en-US" sz="2400" dirty="0">
                <a:solidFill>
                  <a:srgbClr val="7F7F7F"/>
                </a:solidFill>
                <a:latin typeface="Calibri" pitchFamily="34" charset="0"/>
                <a:cs typeface="Calibri" panose="020F0502020204030204" pitchFamily="34" charset="0"/>
              </a:rPr>
              <a:t>[This sidebar area does not print.]</a:t>
            </a:r>
          </a:p>
        </p:txBody>
      </p:sp>
      <p:grpSp>
        <p:nvGrpSpPr>
          <p:cNvPr id="12" name="Group 11"/>
          <p:cNvGrpSpPr/>
          <p:nvPr userDrawn="1"/>
        </p:nvGrpSpPr>
        <p:grpSpPr>
          <a:xfrm>
            <a:off x="33467040" y="0"/>
            <a:ext cx="7132320" cy="21945600"/>
            <a:chOff x="33832800" y="0"/>
            <a:chExt cx="12801600" cy="43891200"/>
          </a:xfrm>
        </p:grpSpPr>
        <p:sp>
          <p:nvSpPr>
            <p:cNvPr id="13"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286"/>
                </a:spcAft>
              </a:pPr>
              <a:r>
                <a:rPr lang="en-US" sz="4700" dirty="0">
                  <a:solidFill>
                    <a:schemeClr val="bg1">
                      <a:lumMod val="50000"/>
                    </a:schemeClr>
                  </a:solidFill>
                  <a:latin typeface="Calibri" pitchFamily="34" charset="0"/>
                  <a:cs typeface="Calibri" panose="020F0502020204030204" pitchFamily="34" charset="0"/>
                </a:rPr>
                <a:t>Change</a:t>
              </a:r>
              <a:r>
                <a:rPr lang="en-US" sz="4700" baseline="0" dirty="0">
                  <a:solidFill>
                    <a:schemeClr val="bg1">
                      <a:lumMod val="50000"/>
                    </a:schemeClr>
                  </a:solidFill>
                  <a:latin typeface="Calibri" pitchFamily="34" charset="0"/>
                  <a:cs typeface="Calibri" panose="020F0502020204030204" pitchFamily="34" charset="0"/>
                </a:rPr>
                <a:t> Color Theme</a:t>
              </a:r>
              <a:r>
                <a:rPr lang="en-US" sz="4700" dirty="0">
                  <a:solidFill>
                    <a:schemeClr val="bg1">
                      <a:lumMod val="50000"/>
                    </a:schemeClr>
                  </a:solidFill>
                  <a:latin typeface="Calibri" pitchFamily="34" charset="0"/>
                  <a:cs typeface="Calibri" panose="020F0502020204030204" pitchFamily="34" charset="0"/>
                </a:rPr>
                <a:t>:</a:t>
              </a:r>
              <a:endParaRPr sz="470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r>
                <a:rPr lang="en-US" sz="33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33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286"/>
                </a:spcAft>
              </a:pPr>
              <a:r>
                <a:rPr lang="en-US" sz="3300" baseline="0" dirty="0">
                  <a:solidFill>
                    <a:schemeClr val="bg1">
                      <a:lumMod val="50000"/>
                    </a:schemeClr>
                  </a:solidFill>
                  <a:latin typeface="Calibri" pitchFamily="34" charset="0"/>
                  <a:cs typeface="Calibri" panose="020F0502020204030204" pitchFamily="34" charset="0"/>
                </a:rPr>
                <a:t>To change the color theme, select the </a:t>
              </a:r>
              <a:r>
                <a:rPr lang="en-US" sz="3300" b="1" baseline="0" dirty="0">
                  <a:solidFill>
                    <a:schemeClr val="bg1">
                      <a:lumMod val="50000"/>
                    </a:schemeClr>
                  </a:solidFill>
                  <a:latin typeface="Calibri" pitchFamily="34" charset="0"/>
                  <a:cs typeface="Calibri" panose="020F0502020204030204" pitchFamily="34" charset="0"/>
                </a:rPr>
                <a:t>Design</a:t>
              </a:r>
              <a:r>
                <a:rPr lang="en-US" sz="3300" baseline="0" dirty="0">
                  <a:solidFill>
                    <a:schemeClr val="bg1">
                      <a:lumMod val="50000"/>
                    </a:schemeClr>
                  </a:solidFill>
                  <a:latin typeface="Calibri" pitchFamily="34" charset="0"/>
                  <a:cs typeface="Calibri" panose="020F0502020204030204" pitchFamily="34" charset="0"/>
                </a:rPr>
                <a:t> tab, then select the </a:t>
              </a:r>
              <a:r>
                <a:rPr lang="en-US" sz="3300" b="1" baseline="0" dirty="0">
                  <a:solidFill>
                    <a:schemeClr val="bg1">
                      <a:lumMod val="50000"/>
                    </a:schemeClr>
                  </a:solidFill>
                  <a:latin typeface="Calibri" pitchFamily="34" charset="0"/>
                  <a:cs typeface="Calibri" panose="020F0502020204030204" pitchFamily="34" charset="0"/>
                </a:rPr>
                <a:t>Colors</a:t>
              </a:r>
              <a:r>
                <a:rPr lang="en-US" sz="33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286"/>
                </a:spcAft>
              </a:pPr>
              <a:endParaRPr lang="en-US" sz="48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endParaRPr lang="en-US" sz="33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286"/>
                </a:spcAft>
              </a:pPr>
              <a:r>
                <a:rPr lang="en-US" sz="33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286"/>
                </a:spcAft>
              </a:pPr>
              <a:r>
                <a:rPr lang="en-US" sz="47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286"/>
                </a:spcAft>
              </a:pPr>
              <a:r>
                <a:rPr lang="en-US" sz="3300" dirty="0">
                  <a:solidFill>
                    <a:schemeClr val="bg1">
                      <a:lumMod val="50000"/>
                    </a:schemeClr>
                  </a:solidFill>
                  <a:latin typeface="Calibri" pitchFamily="34" charset="0"/>
                  <a:cs typeface="Calibri" panose="020F0502020204030204" pitchFamily="34" charset="0"/>
                </a:rPr>
                <a:t>Once your poster file is ready, visit</a:t>
              </a:r>
              <a:r>
                <a:rPr lang="en-US" sz="3300" baseline="0" dirty="0">
                  <a:solidFill>
                    <a:schemeClr val="bg1">
                      <a:lumMod val="50000"/>
                    </a:schemeClr>
                  </a:solidFill>
                  <a:latin typeface="Calibri" pitchFamily="34" charset="0"/>
                  <a:cs typeface="Calibri" panose="020F0502020204030204" pitchFamily="34" charset="0"/>
                </a:rPr>
                <a:t> </a:t>
              </a:r>
              <a:r>
                <a:rPr lang="en-US" sz="3300" b="1" baseline="0" dirty="0">
                  <a:solidFill>
                    <a:schemeClr val="bg1">
                      <a:lumMod val="50000"/>
                    </a:schemeClr>
                  </a:solidFill>
                  <a:latin typeface="Calibri" pitchFamily="34" charset="0"/>
                  <a:cs typeface="Calibri" panose="020F0502020204030204" pitchFamily="34" charset="0"/>
                </a:rPr>
                <a:t>www.genigraphics.com</a:t>
              </a:r>
              <a:r>
                <a:rPr lang="en-US" sz="33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286"/>
                </a:spcAft>
              </a:pPr>
              <a:r>
                <a:rPr lang="en-US" sz="33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33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3300" baseline="0" dirty="0">
                  <a:solidFill>
                    <a:schemeClr val="bg1">
                      <a:lumMod val="50000"/>
                    </a:schemeClr>
                  </a:solidFill>
                  <a:latin typeface="Calibri" pitchFamily="34" charset="0"/>
                  <a:cs typeface="Calibri" panose="020F0502020204030204" pitchFamily="34" charset="0"/>
                </a:rPr>
                <a:t>US and Canada:  1-800-790-4001</a:t>
              </a:r>
              <a:br>
                <a:rPr lang="en-US" sz="3300" baseline="0" dirty="0">
                  <a:solidFill>
                    <a:schemeClr val="bg1">
                      <a:lumMod val="50000"/>
                    </a:schemeClr>
                  </a:solidFill>
                  <a:latin typeface="Calibri" pitchFamily="34" charset="0"/>
                  <a:cs typeface="Calibri" panose="020F0502020204030204" pitchFamily="34" charset="0"/>
                </a:rPr>
              </a:br>
              <a:r>
                <a:rPr lang="en-US" sz="33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2400" dirty="0">
                  <a:solidFill>
                    <a:schemeClr val="bg1">
                      <a:lumMod val="50000"/>
                    </a:schemeClr>
                  </a:solidFill>
                  <a:latin typeface="Calibri" pitchFamily="34" charset="0"/>
                  <a:cs typeface="Calibri" panose="020F0502020204030204" pitchFamily="34" charset="0"/>
                </a:rPr>
              </a:br>
              <a:r>
                <a:rPr lang="en-US" sz="2400" dirty="0">
                  <a:solidFill>
                    <a:schemeClr val="bg1">
                      <a:lumMod val="50000"/>
                    </a:schemeClr>
                  </a:solidFill>
                  <a:latin typeface="Calibri" pitchFamily="34" charset="0"/>
                  <a:cs typeface="Calibri" panose="020F0502020204030204" pitchFamily="34" charset="0"/>
                </a:rPr>
                <a:t>[This sidebar area does not print.]</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7508200" y="21677939"/>
            <a:ext cx="5297435" cy="185928"/>
          </a:xfrm>
          <a:prstGeom prst="rect">
            <a:avLst/>
          </a:prstGeom>
        </p:spPr>
      </p:pic>
    </p:spTree>
    <p:extLst>
      <p:ext uri="{BB962C8B-B14F-4D97-AF65-F5344CB8AC3E}">
        <p14:creationId xmlns:p14="http://schemas.microsoft.com/office/powerpoint/2010/main" val="381294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5D6BDF-9D0E-4E2B-85B8-D8F4790360C9}" type="datetimeFigureOut">
              <a:rPr lang="en-US" smtClean="0"/>
              <a:t>5/21/2019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878841"/>
            <a:ext cx="29626560" cy="3657600"/>
          </a:xfrm>
          <a:prstGeom prst="rect">
            <a:avLst/>
          </a:prstGeom>
        </p:spPr>
        <p:txBody>
          <a:bodyPr vert="horz" lIns="235061" tIns="117531" rIns="235061" bIns="117531" rtlCol="0" anchor="ctr">
            <a:normAutofit/>
          </a:bodyPr>
          <a:lstStyle/>
          <a:p>
            <a:r>
              <a:rPr lang="en-US" dirty="0"/>
              <a:t>Click to edit Master title style</a:t>
            </a:r>
          </a:p>
        </p:txBody>
      </p:sp>
      <p:sp>
        <p:nvSpPr>
          <p:cNvPr id="3" name="Text Placeholder 2"/>
          <p:cNvSpPr>
            <a:spLocks noGrp="1"/>
          </p:cNvSpPr>
          <p:nvPr>
            <p:ph type="body" idx="1"/>
          </p:nvPr>
        </p:nvSpPr>
        <p:spPr>
          <a:xfrm>
            <a:off x="1645920" y="5120643"/>
            <a:ext cx="29626560" cy="14483082"/>
          </a:xfrm>
          <a:prstGeom prst="rect">
            <a:avLst/>
          </a:prstGeom>
        </p:spPr>
        <p:txBody>
          <a:bodyPr vert="horz" lIns="235061" tIns="117531" rIns="235061" bIns="117531"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645920" y="20340322"/>
            <a:ext cx="7680960" cy="1168400"/>
          </a:xfrm>
          <a:prstGeom prst="rect">
            <a:avLst/>
          </a:prstGeom>
        </p:spPr>
        <p:txBody>
          <a:bodyPr vert="horz" lIns="235061" tIns="117531" rIns="235061" bIns="117531" rtlCol="0" anchor="ctr"/>
          <a:lstStyle>
            <a:lvl1pPr algn="l">
              <a:defRPr sz="3200">
                <a:solidFill>
                  <a:schemeClr val="tx1">
                    <a:tint val="75000"/>
                  </a:schemeClr>
                </a:solidFill>
              </a:defRPr>
            </a:lvl1pPr>
          </a:lstStyle>
          <a:p>
            <a:fld id="{985D6BDF-9D0E-4E2B-85B8-D8F4790360C9}" type="datetimeFigureOut">
              <a:rPr lang="en-US" smtClean="0"/>
              <a:t>5/21/2019</a:t>
            </a:fld>
            <a:endParaRPr lang="en-US" dirty="0"/>
          </a:p>
        </p:txBody>
      </p:sp>
      <p:sp>
        <p:nvSpPr>
          <p:cNvPr id="5" name="Footer Placeholder 4"/>
          <p:cNvSpPr>
            <a:spLocks noGrp="1"/>
          </p:cNvSpPr>
          <p:nvPr>
            <p:ph type="ftr" sz="quarter" idx="3"/>
          </p:nvPr>
        </p:nvSpPr>
        <p:spPr>
          <a:xfrm>
            <a:off x="11247120" y="20340322"/>
            <a:ext cx="10424160" cy="1168400"/>
          </a:xfrm>
          <a:prstGeom prst="rect">
            <a:avLst/>
          </a:prstGeom>
        </p:spPr>
        <p:txBody>
          <a:bodyPr vert="horz" lIns="235061" tIns="117531" rIns="235061" bIns="117531" rtlCol="0" anchor="ctr"/>
          <a:lstStyle>
            <a:lvl1pPr algn="ctr">
              <a:defRPr sz="3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3591520" y="20340322"/>
            <a:ext cx="7680960" cy="1168400"/>
          </a:xfrm>
          <a:prstGeom prst="rect">
            <a:avLst/>
          </a:prstGeom>
        </p:spPr>
        <p:txBody>
          <a:bodyPr vert="horz" lIns="235061" tIns="117531" rIns="235061" bIns="117531" rtlCol="0" anchor="ctr"/>
          <a:lstStyle>
            <a:lvl1pPr algn="r">
              <a:defRPr sz="32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2350606" rtl="0" eaLnBrk="1" latinLnBrk="0" hangingPunct="1">
        <a:spcBef>
          <a:spcPct val="0"/>
        </a:spcBef>
        <a:buNone/>
        <a:defRPr sz="4200" kern="1200">
          <a:solidFill>
            <a:schemeClr val="tx1"/>
          </a:solidFill>
          <a:latin typeface="+mj-lt"/>
          <a:ea typeface="+mj-ea"/>
          <a:cs typeface="+mj-cs"/>
        </a:defRPr>
      </a:lvl1pPr>
    </p:titleStyle>
    <p:bodyStyle>
      <a:lvl1pPr marL="244855" indent="-244855" algn="l" defTabSz="2350606" rtl="0" eaLnBrk="1" latinLnBrk="0" hangingPunct="1">
        <a:spcBef>
          <a:spcPct val="20000"/>
        </a:spcBef>
        <a:buFont typeface="Arial" pitchFamily="34" charset="0"/>
        <a:buChar char="•"/>
        <a:defRPr sz="1900" kern="1200">
          <a:solidFill>
            <a:schemeClr val="tx1"/>
          </a:solidFill>
          <a:latin typeface="+mn-lt"/>
          <a:ea typeface="+mn-ea"/>
          <a:cs typeface="+mn-cs"/>
        </a:defRPr>
      </a:lvl1pPr>
      <a:lvl2pPr marL="489709" indent="-244855" algn="l" defTabSz="2350606" rtl="0" eaLnBrk="1" latinLnBrk="0" hangingPunct="1">
        <a:spcBef>
          <a:spcPct val="20000"/>
        </a:spcBef>
        <a:buFont typeface="Arial" pitchFamily="34" charset="0"/>
        <a:buChar char="–"/>
        <a:defRPr sz="1900" kern="1200">
          <a:solidFill>
            <a:schemeClr val="tx1"/>
          </a:solidFill>
          <a:latin typeface="+mn-lt"/>
          <a:ea typeface="+mn-ea"/>
          <a:cs typeface="+mn-cs"/>
        </a:defRPr>
      </a:lvl2pPr>
      <a:lvl3pPr marL="734565" indent="-244855" algn="l" defTabSz="2350606" rtl="0" eaLnBrk="1" latinLnBrk="0" hangingPunct="1">
        <a:spcBef>
          <a:spcPct val="20000"/>
        </a:spcBef>
        <a:buFont typeface="Arial" pitchFamily="34" charset="0"/>
        <a:buChar char="•"/>
        <a:defRPr sz="1900" kern="1200">
          <a:solidFill>
            <a:schemeClr val="tx1"/>
          </a:solidFill>
          <a:latin typeface="+mn-lt"/>
          <a:ea typeface="+mn-ea"/>
          <a:cs typeface="+mn-cs"/>
        </a:defRPr>
      </a:lvl3pPr>
      <a:lvl4pPr marL="979419" indent="-244855" algn="l" defTabSz="2350606" rtl="0" eaLnBrk="1" latinLnBrk="0" hangingPunct="1">
        <a:spcBef>
          <a:spcPct val="20000"/>
        </a:spcBef>
        <a:buFont typeface="Arial" pitchFamily="34" charset="0"/>
        <a:buChar char="–"/>
        <a:defRPr sz="1900" kern="1200">
          <a:solidFill>
            <a:schemeClr val="tx1"/>
          </a:solidFill>
          <a:latin typeface="+mn-lt"/>
          <a:ea typeface="+mn-ea"/>
          <a:cs typeface="+mn-cs"/>
        </a:defRPr>
      </a:lvl4pPr>
      <a:lvl5pPr marL="1224275" indent="-244855" algn="l" defTabSz="2350606" rtl="0" eaLnBrk="1" latinLnBrk="0" hangingPunct="1">
        <a:spcBef>
          <a:spcPct val="20000"/>
        </a:spcBef>
        <a:buFont typeface="Arial" pitchFamily="34" charset="0"/>
        <a:buChar char="»"/>
        <a:defRPr sz="1900" kern="1200">
          <a:solidFill>
            <a:schemeClr val="tx1"/>
          </a:solidFill>
          <a:latin typeface="+mn-lt"/>
          <a:ea typeface="+mn-ea"/>
          <a:cs typeface="+mn-cs"/>
        </a:defRPr>
      </a:lvl5pPr>
      <a:lvl6pPr marL="6464169" indent="-587652" algn="l" defTabSz="2350606" rtl="0" eaLnBrk="1" latinLnBrk="0" hangingPunct="1">
        <a:spcBef>
          <a:spcPct val="20000"/>
        </a:spcBef>
        <a:buFont typeface="Arial" pitchFamily="34" charset="0"/>
        <a:buChar char="•"/>
        <a:defRPr sz="5200" kern="1200">
          <a:solidFill>
            <a:schemeClr val="tx1"/>
          </a:solidFill>
          <a:latin typeface="+mn-lt"/>
          <a:ea typeface="+mn-ea"/>
          <a:cs typeface="+mn-cs"/>
        </a:defRPr>
      </a:lvl6pPr>
      <a:lvl7pPr marL="7639472" indent="-587652" algn="l" defTabSz="2350606" rtl="0" eaLnBrk="1" latinLnBrk="0" hangingPunct="1">
        <a:spcBef>
          <a:spcPct val="20000"/>
        </a:spcBef>
        <a:buFont typeface="Arial" pitchFamily="34" charset="0"/>
        <a:buChar char="•"/>
        <a:defRPr sz="5200" kern="1200">
          <a:solidFill>
            <a:schemeClr val="tx1"/>
          </a:solidFill>
          <a:latin typeface="+mn-lt"/>
          <a:ea typeface="+mn-ea"/>
          <a:cs typeface="+mn-cs"/>
        </a:defRPr>
      </a:lvl7pPr>
      <a:lvl8pPr marL="8814776" indent="-587652" algn="l" defTabSz="2350606" rtl="0" eaLnBrk="1" latinLnBrk="0" hangingPunct="1">
        <a:spcBef>
          <a:spcPct val="20000"/>
        </a:spcBef>
        <a:buFont typeface="Arial" pitchFamily="34" charset="0"/>
        <a:buChar char="•"/>
        <a:defRPr sz="5200" kern="1200">
          <a:solidFill>
            <a:schemeClr val="tx1"/>
          </a:solidFill>
          <a:latin typeface="+mn-lt"/>
          <a:ea typeface="+mn-ea"/>
          <a:cs typeface="+mn-cs"/>
        </a:defRPr>
      </a:lvl8pPr>
      <a:lvl9pPr marL="9990078" indent="-587652" algn="l" defTabSz="2350606" rtl="0" eaLnBrk="1" latinLnBrk="0" hangingPunct="1">
        <a:spcBef>
          <a:spcPct val="20000"/>
        </a:spcBef>
        <a:buFont typeface="Arial" pitchFamily="34" charset="0"/>
        <a:buChar char="•"/>
        <a:defRPr sz="5200" kern="1200">
          <a:solidFill>
            <a:schemeClr val="tx1"/>
          </a:solidFill>
          <a:latin typeface="+mn-lt"/>
          <a:ea typeface="+mn-ea"/>
          <a:cs typeface="+mn-cs"/>
        </a:defRPr>
      </a:lvl9pPr>
    </p:bodyStyle>
    <p:otherStyle>
      <a:defPPr>
        <a:defRPr lang="en-US"/>
      </a:defPPr>
      <a:lvl1pPr marL="0" algn="l" defTabSz="2350606" rtl="0" eaLnBrk="1" latinLnBrk="0" hangingPunct="1">
        <a:defRPr sz="4600" kern="1200">
          <a:solidFill>
            <a:schemeClr val="tx1"/>
          </a:solidFill>
          <a:latin typeface="+mn-lt"/>
          <a:ea typeface="+mn-ea"/>
          <a:cs typeface="+mn-cs"/>
        </a:defRPr>
      </a:lvl1pPr>
      <a:lvl2pPr marL="1175304" algn="l" defTabSz="2350606" rtl="0" eaLnBrk="1" latinLnBrk="0" hangingPunct="1">
        <a:defRPr sz="4600" kern="1200">
          <a:solidFill>
            <a:schemeClr val="tx1"/>
          </a:solidFill>
          <a:latin typeface="+mn-lt"/>
          <a:ea typeface="+mn-ea"/>
          <a:cs typeface="+mn-cs"/>
        </a:defRPr>
      </a:lvl2pPr>
      <a:lvl3pPr marL="2350606" algn="l" defTabSz="2350606" rtl="0" eaLnBrk="1" latinLnBrk="0" hangingPunct="1">
        <a:defRPr sz="4600" kern="1200">
          <a:solidFill>
            <a:schemeClr val="tx1"/>
          </a:solidFill>
          <a:latin typeface="+mn-lt"/>
          <a:ea typeface="+mn-ea"/>
          <a:cs typeface="+mn-cs"/>
        </a:defRPr>
      </a:lvl3pPr>
      <a:lvl4pPr marL="3525911" algn="l" defTabSz="2350606" rtl="0" eaLnBrk="1" latinLnBrk="0" hangingPunct="1">
        <a:defRPr sz="4600" kern="1200">
          <a:solidFill>
            <a:schemeClr val="tx1"/>
          </a:solidFill>
          <a:latin typeface="+mn-lt"/>
          <a:ea typeface="+mn-ea"/>
          <a:cs typeface="+mn-cs"/>
        </a:defRPr>
      </a:lvl4pPr>
      <a:lvl5pPr marL="4701214" algn="l" defTabSz="2350606" rtl="0" eaLnBrk="1" latinLnBrk="0" hangingPunct="1">
        <a:defRPr sz="4600" kern="1200">
          <a:solidFill>
            <a:schemeClr val="tx1"/>
          </a:solidFill>
          <a:latin typeface="+mn-lt"/>
          <a:ea typeface="+mn-ea"/>
          <a:cs typeface="+mn-cs"/>
        </a:defRPr>
      </a:lvl5pPr>
      <a:lvl6pPr marL="5876517" algn="l" defTabSz="2350606" rtl="0" eaLnBrk="1" latinLnBrk="0" hangingPunct="1">
        <a:defRPr sz="4600" kern="1200">
          <a:solidFill>
            <a:schemeClr val="tx1"/>
          </a:solidFill>
          <a:latin typeface="+mn-lt"/>
          <a:ea typeface="+mn-ea"/>
          <a:cs typeface="+mn-cs"/>
        </a:defRPr>
      </a:lvl6pPr>
      <a:lvl7pPr marL="7051819" algn="l" defTabSz="2350606" rtl="0" eaLnBrk="1" latinLnBrk="0" hangingPunct="1">
        <a:defRPr sz="4600" kern="1200">
          <a:solidFill>
            <a:schemeClr val="tx1"/>
          </a:solidFill>
          <a:latin typeface="+mn-lt"/>
          <a:ea typeface="+mn-ea"/>
          <a:cs typeface="+mn-cs"/>
        </a:defRPr>
      </a:lvl7pPr>
      <a:lvl8pPr marL="8227124" algn="l" defTabSz="2350606" rtl="0" eaLnBrk="1" latinLnBrk="0" hangingPunct="1">
        <a:defRPr sz="4600" kern="1200">
          <a:solidFill>
            <a:schemeClr val="tx1"/>
          </a:solidFill>
          <a:latin typeface="+mn-lt"/>
          <a:ea typeface="+mn-ea"/>
          <a:cs typeface="+mn-cs"/>
        </a:defRPr>
      </a:lvl8pPr>
      <a:lvl9pPr marL="9402428" algn="l" defTabSz="2350606" rtl="0" eaLnBrk="1" latinLnBrk="0" hangingPunct="1">
        <a:defRPr sz="4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4178128" y="0"/>
            <a:ext cx="24688800" cy="1971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7942" tIns="244855" rIns="97942" bIns="244855"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800" b="1" dirty="0">
                <a:solidFill>
                  <a:schemeClr val="accent3">
                    <a:lumMod val="20000"/>
                    <a:lumOff val="80000"/>
                  </a:schemeClr>
                </a:solidFill>
                <a:latin typeface="Times New Roman" panose="02020603050405020304" pitchFamily="18" charset="0"/>
                <a:cs typeface="Times New Roman" panose="02020603050405020304" pitchFamily="18" charset="0"/>
              </a:rPr>
              <a:t>Is chronic cannabis use associated with an increased risk that Monitored Anesthesia Care (MAC) will be required for elective endoscopic procedures?</a:t>
            </a:r>
          </a:p>
        </p:txBody>
      </p:sp>
      <p:sp>
        <p:nvSpPr>
          <p:cNvPr id="5" name="Text Box 123"/>
          <p:cNvSpPr txBox="1">
            <a:spLocks noChangeArrowheads="1"/>
          </p:cNvSpPr>
          <p:nvPr/>
        </p:nvSpPr>
        <p:spPr bwMode="auto">
          <a:xfrm>
            <a:off x="4114800" y="1600201"/>
            <a:ext cx="24688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7942" tIns="97942" rIns="97942" bIns="97942"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800" dirty="0">
                <a:solidFill>
                  <a:schemeClr val="accent3">
                    <a:lumMod val="20000"/>
                    <a:lumOff val="80000"/>
                  </a:schemeClr>
                </a:solidFill>
                <a:latin typeface="Times New Roman" panose="02020603050405020304" pitchFamily="18" charset="0"/>
                <a:cs typeface="Times New Roman" panose="02020603050405020304" pitchFamily="18" charset="0"/>
              </a:rPr>
              <a:t>Julie Gregg, MSN, CRNA, DNP Candidate; Dr. Susan Eley, DNP, Faculty Advisor, Indiana State University</a:t>
            </a:r>
          </a:p>
        </p:txBody>
      </p:sp>
      <p:sp>
        <p:nvSpPr>
          <p:cNvPr id="24" name="TextBox 23"/>
          <p:cNvSpPr txBox="1"/>
          <p:nvPr/>
        </p:nvSpPr>
        <p:spPr>
          <a:xfrm>
            <a:off x="1280162" y="20025361"/>
            <a:ext cx="6114969" cy="1342112"/>
          </a:xfrm>
          <a:prstGeom prst="rect">
            <a:avLst/>
          </a:prstGeom>
          <a:solidFill>
            <a:schemeClr val="accent1">
              <a:lumMod val="40000"/>
              <a:lumOff val="60000"/>
            </a:schemeClr>
          </a:solidFill>
        </p:spPr>
        <p:txBody>
          <a:bodyPr wrap="none" lIns="48971" tIns="24486" rIns="48971" bIns="24486" rtlCol="0">
            <a:spAutoFit/>
          </a:bodyPr>
          <a:lstStyle/>
          <a:p>
            <a:r>
              <a:rPr lang="en-US" sz="2800" dirty="0">
                <a:latin typeface="Times New Roman" panose="02020603050405020304" pitchFamily="18" charset="0"/>
                <a:cs typeface="Times New Roman" panose="02020603050405020304" pitchFamily="18" charset="0"/>
              </a:rPr>
              <a:t>Julie Gregg, MSN, CRNA</a:t>
            </a:r>
          </a:p>
          <a:p>
            <a:r>
              <a:rPr lang="en-US" sz="2800" dirty="0">
                <a:latin typeface="Times New Roman" panose="02020603050405020304" pitchFamily="18" charset="0"/>
                <a:cs typeface="Times New Roman" panose="02020603050405020304" pitchFamily="18" charset="0"/>
              </a:rPr>
              <a:t>Indiana State University</a:t>
            </a:r>
          </a:p>
          <a:p>
            <a:r>
              <a:rPr lang="en-US" sz="2800" dirty="0">
                <a:latin typeface="Times New Roman" panose="02020603050405020304" pitchFamily="18" charset="0"/>
                <a:cs typeface="Times New Roman" panose="02020603050405020304" pitchFamily="18" charset="0"/>
              </a:rPr>
              <a:t>Email: Jgregg12@sycamores.indstate.edu</a:t>
            </a:r>
          </a:p>
        </p:txBody>
      </p:sp>
      <p:sp>
        <p:nvSpPr>
          <p:cNvPr id="25" name="TextBox 24"/>
          <p:cNvSpPr txBox="1"/>
          <p:nvPr/>
        </p:nvSpPr>
        <p:spPr>
          <a:xfrm>
            <a:off x="1280161" y="19431001"/>
            <a:ext cx="1450230" cy="557282"/>
          </a:xfrm>
          <a:prstGeom prst="rect">
            <a:avLst/>
          </a:prstGeom>
          <a:noFill/>
        </p:spPr>
        <p:txBody>
          <a:bodyPr wrap="none" lIns="48971" tIns="24486" rIns="48971" bIns="24486" rtlCol="0">
            <a:spAutoFit/>
          </a:bodyPr>
          <a:lstStyle/>
          <a:p>
            <a:r>
              <a:rPr lang="en-US" sz="3200" b="1" dirty="0"/>
              <a:t>Contact</a:t>
            </a:r>
          </a:p>
        </p:txBody>
      </p:sp>
      <p:sp>
        <p:nvSpPr>
          <p:cNvPr id="26" name="TextBox 25"/>
          <p:cNvSpPr txBox="1"/>
          <p:nvPr/>
        </p:nvSpPr>
        <p:spPr>
          <a:xfrm>
            <a:off x="11475470" y="19988283"/>
            <a:ext cx="21640800" cy="1463040"/>
          </a:xfrm>
          <a:prstGeom prst="rect">
            <a:avLst/>
          </a:prstGeom>
          <a:noFill/>
        </p:spPr>
        <p:txBody>
          <a:bodyPr wrap="square" lIns="48971" tIns="48971" rIns="48971" bIns="48971" numCol="1" spcCol="244855" rtlCol="0">
            <a:noAutofit/>
          </a:bodyPr>
          <a:lstStyle/>
          <a:p>
            <a:pPr marL="228600" indent="-228600">
              <a:buAutoNum type="arabicPeriod"/>
            </a:pPr>
            <a:r>
              <a:rPr lang="en-US" sz="1100" dirty="0">
                <a:latin typeface="Times New Roman" panose="02020603050405020304" pitchFamily="18" charset="0"/>
                <a:cs typeface="Times New Roman" panose="02020603050405020304" pitchFamily="18" charset="0"/>
              </a:rPr>
              <a:t>Adams, M. A., </a:t>
            </a:r>
            <a:r>
              <a:rPr lang="en-US" sz="1100" dirty="0" err="1">
                <a:latin typeface="Times New Roman" panose="02020603050405020304" pitchFamily="18" charset="0"/>
                <a:cs typeface="Times New Roman" panose="02020603050405020304" pitchFamily="18" charset="0"/>
              </a:rPr>
              <a:t>Prenovost</a:t>
            </a:r>
            <a:r>
              <a:rPr lang="en-US" sz="1100" dirty="0">
                <a:latin typeface="Times New Roman" panose="02020603050405020304" pitchFamily="18" charset="0"/>
                <a:cs typeface="Times New Roman" panose="02020603050405020304" pitchFamily="18" charset="0"/>
              </a:rPr>
              <a:t>, K. M., </a:t>
            </a:r>
            <a:r>
              <a:rPr lang="en-US" sz="1100" dirty="0" err="1">
                <a:latin typeface="Times New Roman" panose="02020603050405020304" pitchFamily="18" charset="0"/>
                <a:cs typeface="Times New Roman" panose="02020603050405020304" pitchFamily="18" charset="0"/>
              </a:rPr>
              <a:t>Dominintz</a:t>
            </a:r>
            <a:r>
              <a:rPr lang="en-US" sz="1100" dirty="0">
                <a:latin typeface="Times New Roman" panose="02020603050405020304" pitchFamily="18" charset="0"/>
                <a:cs typeface="Times New Roman" panose="02020603050405020304" pitchFamily="18" charset="0"/>
              </a:rPr>
              <a:t>, J. A., Kerr, E. A., </a:t>
            </a:r>
            <a:r>
              <a:rPr lang="en-US" sz="1100" dirty="0" err="1">
                <a:latin typeface="Times New Roman" panose="02020603050405020304" pitchFamily="18" charset="0"/>
                <a:cs typeface="Times New Roman" panose="02020603050405020304" pitchFamily="18" charset="0"/>
              </a:rPr>
              <a:t>Krein</a:t>
            </a:r>
            <a:r>
              <a:rPr lang="en-US" sz="1100" dirty="0">
                <a:latin typeface="Times New Roman" panose="02020603050405020304" pitchFamily="18" charset="0"/>
                <a:cs typeface="Times New Roman" panose="02020603050405020304" pitchFamily="18" charset="0"/>
              </a:rPr>
              <a:t>, S. L., Saini, S. D., &amp; Rubenstein, J. H.  (2017).  National trends in the use of monitored anesthesia care for outpatient gastrointestinal endoscopy in the Veterans Health Administration.  </a:t>
            </a:r>
            <a:r>
              <a:rPr lang="en-US" sz="1100" i="1" dirty="0">
                <a:latin typeface="Times New Roman" panose="02020603050405020304" pitchFamily="18" charset="0"/>
                <a:cs typeface="Times New Roman" panose="02020603050405020304" pitchFamily="18" charset="0"/>
              </a:rPr>
              <a:t>JAMA Internal Medicine.</a:t>
            </a:r>
            <a:r>
              <a:rPr lang="en-US" sz="1100" dirty="0">
                <a:latin typeface="Times New Roman" panose="02020603050405020304" pitchFamily="18" charset="0"/>
                <a:cs typeface="Times New Roman" panose="02020603050405020304" pitchFamily="18" charset="0"/>
              </a:rPr>
              <a:t>  doi:10.1001/jamainternmed.2016.8566</a:t>
            </a:r>
          </a:p>
          <a:p>
            <a:pPr marL="228600" indent="-228600">
              <a:buAutoNum type="arabicPeriod" startAt="2"/>
            </a:pPr>
            <a:r>
              <a:rPr lang="en-US" sz="1100" dirty="0">
                <a:latin typeface="Times New Roman" panose="02020603050405020304" pitchFamily="18" charset="0"/>
                <a:cs typeface="Times New Roman" panose="02020603050405020304" pitchFamily="18" charset="0"/>
              </a:rPr>
              <a:t>Bonn-Miller, M. O., Harris, A. H. S., &amp; Trafton, J. A. (2012).  Prevalence of cannabis use disorder among veterans in 2002, 2008, and 2009.  </a:t>
            </a:r>
            <a:r>
              <a:rPr lang="en-US" sz="1100" i="1" dirty="0">
                <a:latin typeface="Times New Roman" panose="02020603050405020304" pitchFamily="18" charset="0"/>
                <a:cs typeface="Times New Roman" panose="02020603050405020304" pitchFamily="18" charset="0"/>
              </a:rPr>
              <a:t>Psychological Services, 9</a:t>
            </a:r>
            <a:r>
              <a:rPr lang="en-US" sz="1100" dirty="0">
                <a:latin typeface="Times New Roman" panose="02020603050405020304" pitchFamily="18" charset="0"/>
                <a:cs typeface="Times New Roman" panose="02020603050405020304" pitchFamily="18" charset="0"/>
              </a:rPr>
              <a:t>(4), 404−416.  </a:t>
            </a:r>
            <a:r>
              <a:rPr lang="en-US" sz="1100" dirty="0" err="1">
                <a:latin typeface="Times New Roman" panose="02020603050405020304" pitchFamily="18" charset="0"/>
                <a:cs typeface="Times New Roman" panose="02020603050405020304" pitchFamily="18" charset="0"/>
              </a:rPr>
              <a:t>doi</a:t>
            </a:r>
            <a:r>
              <a:rPr lang="en-US" sz="1100" dirty="0">
                <a:latin typeface="Times New Roman" panose="02020603050405020304" pitchFamily="18" charset="0"/>
                <a:cs typeface="Times New Roman" panose="02020603050405020304" pitchFamily="18" charset="0"/>
              </a:rPr>
              <a:t>: http://dx.doi.org/10.1037/a0027622</a:t>
            </a:r>
          </a:p>
          <a:p>
            <a:pPr marL="228600" indent="-228600">
              <a:buAutoNum type="arabicPeriod" startAt="3"/>
            </a:pPr>
            <a:r>
              <a:rPr lang="en-US" sz="1100" dirty="0">
                <a:latin typeface="Times New Roman" panose="02020603050405020304" pitchFamily="18" charset="0"/>
                <a:cs typeface="Times New Roman" panose="02020603050405020304" pitchFamily="18" charset="0"/>
              </a:rPr>
              <a:t>Bonn-Miller, M. O., &amp; Rousseau, G. S. (2017).  Marijuana use and PTSD among veterans.  PTSD: National Center for PTSD.  Washington, DC.  Retrieved from https://www.ptsd.va.gov/professional/co-occurring    /marijuana_use_ptsd_veterans.asp</a:t>
            </a:r>
          </a:p>
          <a:p>
            <a:r>
              <a:rPr lang="en-US" sz="1100" dirty="0">
                <a:latin typeface="Times New Roman" panose="02020603050405020304" pitchFamily="18" charset="0"/>
                <a:cs typeface="Times New Roman" panose="02020603050405020304" pitchFamily="18" charset="0"/>
              </a:rPr>
              <a:t>4.    Braunstein, E. D., Rosenberg, R., </a:t>
            </a:r>
            <a:r>
              <a:rPr lang="en-US" sz="1100" dirty="0" err="1">
                <a:latin typeface="Times New Roman" panose="02020603050405020304" pitchFamily="18" charset="0"/>
                <a:cs typeface="Times New Roman" panose="02020603050405020304" pitchFamily="18" charset="0"/>
              </a:rPr>
              <a:t>Gress</a:t>
            </a:r>
            <a:r>
              <a:rPr lang="en-US" sz="1100" dirty="0">
                <a:latin typeface="Times New Roman" panose="02020603050405020304" pitchFamily="18" charset="0"/>
                <a:cs typeface="Times New Roman" panose="02020603050405020304" pitchFamily="18" charset="0"/>
              </a:rPr>
              <a:t>, F., Green, P. H. R., &amp; </a:t>
            </a:r>
            <a:r>
              <a:rPr lang="en-US" sz="1100" dirty="0" err="1">
                <a:latin typeface="Times New Roman" panose="02020603050405020304" pitchFamily="18" charset="0"/>
                <a:cs typeface="Times New Roman" panose="02020603050405020304" pitchFamily="18" charset="0"/>
              </a:rPr>
              <a:t>Lebwohl</a:t>
            </a:r>
            <a:r>
              <a:rPr lang="en-US" sz="1100" dirty="0">
                <a:latin typeface="Times New Roman" panose="02020603050405020304" pitchFamily="18" charset="0"/>
                <a:cs typeface="Times New Roman" panose="02020603050405020304" pitchFamily="18" charset="0"/>
              </a:rPr>
              <a:t>, B.  (2014).  Development and validation of a clinical prediction score (the SCOPE score) to predict sedation outcomes in patients undergoing endoscopic procedures.  </a:t>
            </a:r>
            <a:r>
              <a:rPr lang="en-US" sz="1100" i="1" dirty="0">
                <a:latin typeface="Times New Roman" panose="02020603050405020304" pitchFamily="18" charset="0"/>
                <a:cs typeface="Times New Roman" panose="02020603050405020304" pitchFamily="18" charset="0"/>
              </a:rPr>
              <a:t>Alimentary Pharmacology and Therapeutics, 40</a:t>
            </a:r>
            <a:r>
              <a:rPr lang="en-US" sz="1100" dirty="0">
                <a:latin typeface="Times New Roman" panose="02020603050405020304" pitchFamily="18" charset="0"/>
                <a:cs typeface="Times New Roman" panose="02020603050405020304" pitchFamily="18" charset="0"/>
              </a:rPr>
              <a:t>, 72–82.  doi:10.111/apt.12786</a:t>
            </a:r>
          </a:p>
          <a:p>
            <a:pPr marL="228600" indent="-228600">
              <a:buAutoNum type="arabicPeriod" startAt="5"/>
            </a:pPr>
            <a:r>
              <a:rPr lang="en-US" sz="1100" dirty="0" err="1">
                <a:latin typeface="Times New Roman" panose="02020603050405020304" pitchFamily="18" charset="0"/>
                <a:cs typeface="Times New Roman" panose="02020603050405020304" pitchFamily="18" charset="0"/>
              </a:rPr>
              <a:t>Loflin</a:t>
            </a:r>
            <a:r>
              <a:rPr lang="en-US" sz="1100" dirty="0">
                <a:latin typeface="Times New Roman" panose="02020603050405020304" pitchFamily="18" charset="0"/>
                <a:cs typeface="Times New Roman" panose="02020603050405020304" pitchFamily="18" charset="0"/>
              </a:rPr>
              <a:t>, M., </a:t>
            </a:r>
            <a:r>
              <a:rPr lang="en-US" sz="1100" dirty="0" err="1">
                <a:latin typeface="Times New Roman" panose="02020603050405020304" pitchFamily="18" charset="0"/>
                <a:cs typeface="Times New Roman" panose="02020603050405020304" pitchFamily="18" charset="0"/>
              </a:rPr>
              <a:t>Earleywine</a:t>
            </a:r>
            <a:r>
              <a:rPr lang="en-US" sz="1100" dirty="0">
                <a:latin typeface="Times New Roman" panose="02020603050405020304" pitchFamily="18" charset="0"/>
                <a:cs typeface="Times New Roman" panose="02020603050405020304" pitchFamily="18" charset="0"/>
              </a:rPr>
              <a:t>, M., Bonn-Miller, M. (2017).  Medicinal versus recreational cannabis use: Patterns of cannabis use, alcohol use, and cued-arousal among veteran who screen positive of PTSD.  </a:t>
            </a:r>
            <a:r>
              <a:rPr lang="en-US" sz="1100" i="1" dirty="0">
                <a:latin typeface="Times New Roman" panose="02020603050405020304" pitchFamily="18" charset="0"/>
                <a:cs typeface="Times New Roman" panose="02020603050405020304" pitchFamily="18" charset="0"/>
              </a:rPr>
              <a:t>Addictive Behaviors, 68</a:t>
            </a:r>
            <a:r>
              <a:rPr lang="en-US" sz="1100" dirty="0">
                <a:latin typeface="Times New Roman" panose="02020603050405020304" pitchFamily="18" charset="0"/>
                <a:cs typeface="Times New Roman" panose="02020603050405020304" pitchFamily="18" charset="0"/>
              </a:rPr>
              <a:t>, 18–23.  </a:t>
            </a:r>
            <a:r>
              <a:rPr lang="en-US" sz="1100" dirty="0" err="1">
                <a:latin typeface="Times New Roman" panose="02020603050405020304" pitchFamily="18" charset="0"/>
                <a:cs typeface="Times New Roman" panose="02020603050405020304" pitchFamily="18" charset="0"/>
              </a:rPr>
              <a:t>doi</a:t>
            </a:r>
            <a:r>
              <a:rPr lang="en-US" sz="1100" dirty="0">
                <a:latin typeface="Times New Roman" panose="02020603050405020304" pitchFamily="18" charset="0"/>
                <a:cs typeface="Times New Roman" panose="02020603050405020304" pitchFamily="18" charset="0"/>
              </a:rPr>
              <a:t>: 10.1016/j.addbeh.2017.01.008</a:t>
            </a:r>
          </a:p>
          <a:p>
            <a:pPr marL="228600" indent="-228600">
              <a:buFontTx/>
              <a:buAutoNum type="arabicPeriod" startAt="5"/>
            </a:pPr>
            <a:r>
              <a:rPr lang="en-US" sz="1100" dirty="0">
                <a:latin typeface="Times New Roman" panose="02020603050405020304" pitchFamily="18" charset="0"/>
                <a:cs typeface="Times New Roman" panose="02020603050405020304" pitchFamily="18" charset="0"/>
              </a:rPr>
              <a:t>Predmore, Z., </a:t>
            </a:r>
            <a:r>
              <a:rPr lang="en-US" sz="1100" dirty="0" err="1">
                <a:latin typeface="Times New Roman" panose="02020603050405020304" pitchFamily="18" charset="0"/>
                <a:cs typeface="Times New Roman" panose="02020603050405020304" pitchFamily="18" charset="0"/>
              </a:rPr>
              <a:t>Nie</a:t>
            </a:r>
            <a:r>
              <a:rPr lang="en-US" sz="1100" dirty="0">
                <a:latin typeface="Times New Roman" panose="02020603050405020304" pitchFamily="18" charset="0"/>
                <a:cs typeface="Times New Roman" panose="02020603050405020304" pitchFamily="18" charset="0"/>
              </a:rPr>
              <a:t>, X., Main, R., </a:t>
            </a:r>
            <a:r>
              <a:rPr lang="en-US" sz="1100" dirty="0" err="1">
                <a:latin typeface="Times New Roman" panose="02020603050405020304" pitchFamily="18" charset="0"/>
                <a:cs typeface="Times New Roman" panose="02020603050405020304" pitchFamily="18" charset="0"/>
              </a:rPr>
              <a:t>Mattke</a:t>
            </a:r>
            <a:r>
              <a:rPr lang="en-US" sz="1100" dirty="0">
                <a:latin typeface="Times New Roman" panose="02020603050405020304" pitchFamily="18" charset="0"/>
                <a:cs typeface="Times New Roman" panose="02020603050405020304" pitchFamily="18" charset="0"/>
              </a:rPr>
              <a:t>, S., Liu, H.  (2017).  Anesthesia service use during outpatient gastroenterology procedures continued to increase from 2010 to 2013 and potentially discretionary spending remained high.  </a:t>
            </a:r>
            <a:r>
              <a:rPr lang="en-US" sz="1100" i="1" dirty="0">
                <a:latin typeface="Times New Roman" panose="02020603050405020304" pitchFamily="18" charset="0"/>
                <a:cs typeface="Times New Roman" panose="02020603050405020304" pitchFamily="18" charset="0"/>
              </a:rPr>
              <a:t>American Journal of Gastroenterology, 112</a:t>
            </a:r>
            <a:r>
              <a:rPr lang="en-US" sz="1100" dirty="0">
                <a:latin typeface="Times New Roman" panose="02020603050405020304" pitchFamily="18" charset="0"/>
                <a:cs typeface="Times New Roman" panose="02020603050405020304" pitchFamily="18" charset="0"/>
              </a:rPr>
              <a:t>(2), 297−302.  doi:10.1038/ajg.2016.266</a:t>
            </a:r>
          </a:p>
          <a:p>
            <a:pPr marL="228600" indent="-228600">
              <a:buFontTx/>
              <a:buAutoNum type="arabicPeriod" startAt="5"/>
            </a:pPr>
            <a:r>
              <a:rPr lang="en-US" sz="1100" dirty="0">
                <a:latin typeface="Times New Roman" panose="02020603050405020304" pitchFamily="18" charset="0"/>
                <a:cs typeface="Times New Roman" panose="02020603050405020304" pitchFamily="18" charset="0"/>
              </a:rPr>
              <a:t>Pallant, J. (2013).  </a:t>
            </a:r>
            <a:r>
              <a:rPr lang="en-US" sz="1100" i="1" dirty="0">
                <a:latin typeface="Times New Roman" panose="02020603050405020304" pitchFamily="18" charset="0"/>
                <a:cs typeface="Times New Roman" panose="02020603050405020304" pitchFamily="18" charset="0"/>
              </a:rPr>
              <a:t>SPSS survival manual: A step by step guide to data analysis using IBM SPSS, 5</a:t>
            </a:r>
            <a:r>
              <a:rPr lang="en-US" sz="1100" i="1" baseline="30000" dirty="0">
                <a:latin typeface="Times New Roman" panose="02020603050405020304" pitchFamily="18" charset="0"/>
                <a:cs typeface="Times New Roman" panose="02020603050405020304" pitchFamily="18" charset="0"/>
              </a:rPr>
              <a:t>th</a:t>
            </a:r>
            <a:r>
              <a:rPr lang="en-US" sz="1100" i="1" dirty="0">
                <a:latin typeface="Times New Roman" panose="02020603050405020304" pitchFamily="18" charset="0"/>
                <a:cs typeface="Times New Roman" panose="02020603050405020304" pitchFamily="18" charset="0"/>
              </a:rPr>
              <a:t> ed.</a:t>
            </a:r>
            <a:r>
              <a:rPr lang="en-US" sz="1100" dirty="0">
                <a:latin typeface="Times New Roman" panose="02020603050405020304" pitchFamily="18" charset="0"/>
                <a:cs typeface="Times New Roman" panose="02020603050405020304" pitchFamily="18" charset="0"/>
              </a:rPr>
              <a:t>  New York, NY: The McGraw Hill Companies.</a:t>
            </a:r>
          </a:p>
          <a:p>
            <a:pPr marL="228600" indent="-228600">
              <a:buFontTx/>
              <a:buAutoNum type="arabicPeriod" startAt="5"/>
            </a:pPr>
            <a:r>
              <a:rPr lang="en-US" sz="1100" dirty="0" err="1">
                <a:latin typeface="Times New Roman" panose="02020603050405020304" pitchFamily="18" charset="0"/>
                <a:cs typeface="Times New Roman" panose="02020603050405020304" pitchFamily="18" charset="0"/>
              </a:rPr>
              <a:t>Shingina</a:t>
            </a:r>
            <a:r>
              <a:rPr lang="en-US" sz="1100" dirty="0">
                <a:latin typeface="Times New Roman" panose="02020603050405020304" pitchFamily="18" charset="0"/>
                <a:cs typeface="Times New Roman" panose="02020603050405020304" pitchFamily="18" charset="0"/>
              </a:rPr>
              <a:t>, A., </a:t>
            </a:r>
            <a:r>
              <a:rPr lang="en-US" sz="1100" dirty="0" err="1">
                <a:latin typeface="Times New Roman" panose="02020603050405020304" pitchFamily="18" charset="0"/>
                <a:cs typeface="Times New Roman" panose="02020603050405020304" pitchFamily="18" charset="0"/>
              </a:rPr>
              <a:t>Ou</a:t>
            </a:r>
            <a:r>
              <a:rPr lang="en-US" sz="1100" dirty="0">
                <a:latin typeface="Times New Roman" panose="02020603050405020304" pitchFamily="18" charset="0"/>
                <a:cs typeface="Times New Roman" panose="02020603050405020304" pitchFamily="18" charset="0"/>
              </a:rPr>
              <a:t>. G., </a:t>
            </a:r>
            <a:r>
              <a:rPr lang="en-US" sz="1100" dirty="0" err="1">
                <a:latin typeface="Times New Roman" panose="02020603050405020304" pitchFamily="18" charset="0"/>
                <a:cs typeface="Times New Roman" panose="02020603050405020304" pitchFamily="18" charset="0"/>
              </a:rPr>
              <a:t>Takach</a:t>
            </a:r>
            <a:r>
              <a:rPr lang="en-US" sz="1100" dirty="0">
                <a:latin typeface="Times New Roman" panose="02020603050405020304" pitchFamily="18" charset="0"/>
                <a:cs typeface="Times New Roman" panose="02020603050405020304" pitchFamily="18" charset="0"/>
              </a:rPr>
              <a:t>, O., </a:t>
            </a:r>
            <a:r>
              <a:rPr lang="en-US" sz="1100" dirty="0" err="1">
                <a:latin typeface="Times New Roman" panose="02020603050405020304" pitchFamily="18" charset="0"/>
                <a:cs typeface="Times New Roman" panose="02020603050405020304" pitchFamily="18" charset="0"/>
              </a:rPr>
              <a:t>Svarta</a:t>
            </a:r>
            <a:r>
              <a:rPr lang="en-US" sz="1100" dirty="0">
                <a:latin typeface="Times New Roman" panose="02020603050405020304" pitchFamily="18" charset="0"/>
                <a:cs typeface="Times New Roman" panose="02020603050405020304" pitchFamily="18" charset="0"/>
              </a:rPr>
              <a:t>, S., Kwok, R., Tong, J., &amp; Enns, R.  (2016).  Identification of factors associated with sedation tolerance in 5000 patients undergoing outpatient colonoscopy:  Canadian tertiary center experience.  </a:t>
            </a:r>
            <a:r>
              <a:rPr lang="en-US" sz="1100" i="1" dirty="0">
                <a:latin typeface="Times New Roman" panose="02020603050405020304" pitchFamily="18" charset="0"/>
                <a:cs typeface="Times New Roman" panose="02020603050405020304" pitchFamily="18" charset="0"/>
              </a:rPr>
              <a:t>World Journal of Gastrointestinal Endoscopy,</a:t>
            </a:r>
            <a:r>
              <a:rPr lang="en-US" sz="1100" dirty="0">
                <a:latin typeface="Times New Roman" panose="02020603050405020304" pitchFamily="18" charset="0"/>
                <a:cs typeface="Times New Roman" panose="02020603050405020304" pitchFamily="18" charset="0"/>
              </a:rPr>
              <a:t> </a:t>
            </a:r>
            <a:r>
              <a:rPr lang="en-US" sz="1100" i="1" dirty="0">
                <a:latin typeface="Times New Roman" panose="02020603050405020304" pitchFamily="18" charset="0"/>
                <a:cs typeface="Times New Roman" panose="02020603050405020304" pitchFamily="18" charset="0"/>
              </a:rPr>
              <a:t>8</a:t>
            </a:r>
            <a:r>
              <a:rPr lang="en-US" sz="1100" dirty="0">
                <a:latin typeface="Times New Roman" panose="02020603050405020304" pitchFamily="18" charset="0"/>
                <a:cs typeface="Times New Roman" panose="02020603050405020304" pitchFamily="18" charset="0"/>
              </a:rPr>
              <a:t>(20), 770−776.  doi:10.4253/wjge.v8.i20.770 </a:t>
            </a:r>
          </a:p>
          <a:p>
            <a:pPr marL="244855" indent="-244855">
              <a:buFont typeface="+mj-lt"/>
              <a:buAutoNum type="arabicPeriod"/>
            </a:pPr>
            <a:endParaRPr lang="en-US" sz="900" dirty="0"/>
          </a:p>
        </p:txBody>
      </p:sp>
      <p:sp>
        <p:nvSpPr>
          <p:cNvPr id="27" name="TextBox 26"/>
          <p:cNvSpPr txBox="1"/>
          <p:nvPr/>
        </p:nvSpPr>
        <p:spPr>
          <a:xfrm>
            <a:off x="11475470" y="19455392"/>
            <a:ext cx="2026670" cy="557282"/>
          </a:xfrm>
          <a:prstGeom prst="rect">
            <a:avLst/>
          </a:prstGeom>
          <a:noFill/>
        </p:spPr>
        <p:txBody>
          <a:bodyPr wrap="none" lIns="48971" tIns="24486" rIns="48971" bIns="24486" rtlCol="0">
            <a:spAutoFit/>
          </a:bodyPr>
          <a:lstStyle/>
          <a:p>
            <a:r>
              <a:rPr lang="en-US" sz="3200" b="1" dirty="0"/>
              <a:t>References</a:t>
            </a:r>
          </a:p>
        </p:txBody>
      </p:sp>
      <p:sp>
        <p:nvSpPr>
          <p:cNvPr id="10" name="Text Box 189"/>
          <p:cNvSpPr txBox="1">
            <a:spLocks noChangeArrowheads="1"/>
          </p:cNvSpPr>
          <p:nvPr/>
        </p:nvSpPr>
        <p:spPr bwMode="auto">
          <a:xfrm>
            <a:off x="1097280" y="3657600"/>
            <a:ext cx="9875520" cy="5122222"/>
          </a:xfrm>
          <a:prstGeom prst="rect">
            <a:avLst/>
          </a:prstGeom>
          <a:solidFill>
            <a:schemeClr val="bg1"/>
          </a:solidFill>
          <a:ln w="12700">
            <a:solidFill>
              <a:schemeClr val="accent1">
                <a:lumMod val="75000"/>
              </a:schemeClr>
            </a:solidFill>
          </a:ln>
          <a:effectLst/>
        </p:spPr>
        <p:txBody>
          <a:bodyPr lIns="97942" tIns="97942" rIns="97942" bIns="9794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200" dirty="0">
                <a:latin typeface="Times New Roman" panose="02020603050405020304" pitchFamily="18" charset="0"/>
                <a:cs typeface="Times New Roman" panose="02020603050405020304" pitchFamily="18" charset="0"/>
              </a:rPr>
              <a:t>Studies have been conducted to determine the factors associated with increased sedation requirements.  However, there is little in the literature examining the impact of cannabis use on sedation requirements and no relevant studies in the veteran population.  A retrospective review of elective colonoscopy procedures performed at the Richard L. Roudebush Veterans Administration Medical Center (VAMC) will be undertaken to examine if cananbis use increases sedation requirements.  Key words:  cannabis, sedation, anxiety.</a:t>
            </a:r>
          </a:p>
        </p:txBody>
      </p:sp>
      <p:sp>
        <p:nvSpPr>
          <p:cNvPr id="32" name="Rectangle 31"/>
          <p:cNvSpPr/>
          <p:nvPr/>
        </p:nvSpPr>
        <p:spPr>
          <a:xfrm>
            <a:off x="1097280" y="3200400"/>
            <a:ext cx="987552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r>
              <a:rPr lang="en-US" sz="3200" b="1" dirty="0">
                <a:solidFill>
                  <a:schemeClr val="accent3">
                    <a:lumMod val="20000"/>
                    <a:lumOff val="80000"/>
                  </a:schemeClr>
                </a:solidFill>
              </a:rPr>
              <a:t>Abstract Summary</a:t>
            </a:r>
          </a:p>
        </p:txBody>
      </p:sp>
      <p:sp>
        <p:nvSpPr>
          <p:cNvPr id="15" name="Text Box 194"/>
          <p:cNvSpPr txBox="1">
            <a:spLocks noChangeArrowheads="1"/>
          </p:cNvSpPr>
          <p:nvPr/>
        </p:nvSpPr>
        <p:spPr bwMode="auto">
          <a:xfrm>
            <a:off x="11533729" y="8665283"/>
            <a:ext cx="9875520" cy="6230218"/>
          </a:xfrm>
          <a:prstGeom prst="rect">
            <a:avLst/>
          </a:prstGeom>
          <a:solidFill>
            <a:schemeClr val="bg1"/>
          </a:solidFill>
          <a:ln w="12700">
            <a:solidFill>
              <a:schemeClr val="accent1">
                <a:lumMod val="75000"/>
              </a:schemeClr>
            </a:solidFill>
          </a:ln>
          <a:effectLst/>
        </p:spPr>
        <p:txBody>
          <a:bodyPr lIns="97942" tIns="97942" rIns="97942" bIns="9794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u="sng" dirty="0">
                <a:latin typeface="Times New Roman" panose="02020603050405020304" pitchFamily="18" charset="0"/>
                <a:cs typeface="Times New Roman" panose="02020603050405020304" pitchFamily="18" charset="0"/>
              </a:rPr>
              <a:t>Inclusion Criteria</a:t>
            </a:r>
            <a:r>
              <a:rPr lang="en-US" sz="2800" dirty="0">
                <a:latin typeface="Times New Roman" panose="02020603050405020304" pitchFamily="18" charset="0"/>
                <a:cs typeface="Times New Roman" panose="02020603050405020304" pitchFamily="18" charset="0"/>
              </a:rPr>
              <a:t>:  </a:t>
            </a:r>
          </a:p>
          <a:p>
            <a:pPr eaLnBrk="1" hangingPunct="1"/>
            <a:r>
              <a:rPr lang="en-US" sz="2800" dirty="0">
                <a:latin typeface="Times New Roman" panose="02020603050405020304" pitchFamily="18" charset="0"/>
                <a:cs typeface="Times New Roman" panose="02020603050405020304" pitchFamily="18" charset="0"/>
              </a:rPr>
              <a:t>Males, ages 50-75,  with a BMI over 21, who underwent an elective colonoscopy at the Richard L. Roudebush VAMC during 2013-2017. </a:t>
            </a:r>
          </a:p>
          <a:p>
            <a:pPr eaLnBrk="1" hangingPunct="1"/>
            <a:r>
              <a:rPr lang="en-US" sz="2800" u="sng" dirty="0">
                <a:latin typeface="Times New Roman" panose="02020603050405020304" pitchFamily="18" charset="0"/>
                <a:cs typeface="Times New Roman" panose="02020603050405020304" pitchFamily="18" charset="0"/>
              </a:rPr>
              <a:t>Exclusion Criteria</a:t>
            </a:r>
            <a:r>
              <a:rPr lang="en-US" sz="2800" dirty="0">
                <a:latin typeface="Times New Roman" panose="02020603050405020304" pitchFamily="18" charset="0"/>
                <a:cs typeface="Times New Roman" panose="02020603050405020304" pitchFamily="18" charset="0"/>
              </a:rPr>
              <a:t>: </a:t>
            </a:r>
          </a:p>
          <a:p>
            <a:pPr eaLnBrk="1" hangingPunct="1"/>
            <a:r>
              <a:rPr lang="en-US" sz="2800" dirty="0">
                <a:latin typeface="Times New Roman" panose="02020603050405020304" pitchFamily="18" charset="0"/>
                <a:cs typeface="Times New Roman" panose="02020603050405020304" pitchFamily="18" charset="0"/>
              </a:rPr>
              <a:t>Based on the results of two studies [4,8], all confounding variables identified as increasing sedation requirements, including female gender, low BMI, opioid and benzodiazepine use, an alcohol use disorder, and anxiety (PTSD), will be controlled.  Patients with an alcohol use disorder, with an ICD-10 code F10 or ICD-9 code of 303.9 or 305.0, will be excluded along with patients with an active prescription for opioids or benzodiazepines.  </a:t>
            </a:r>
          </a:p>
          <a:p>
            <a:pPr eaLnBrk="1" hangingPunct="1"/>
            <a:r>
              <a:rPr lang="en-US" sz="2800" dirty="0">
                <a:latin typeface="Times New Roman" panose="02020603050405020304" pitchFamily="18" charset="0"/>
                <a:cs typeface="Times New Roman" panose="02020603050405020304" pitchFamily="18" charset="0"/>
              </a:rPr>
              <a:t>Variables of Interest:  Age, BMI, CUD, PTSD, Fentanyl dose, and Versed dose (Table 1).</a:t>
            </a:r>
          </a:p>
        </p:txBody>
      </p:sp>
      <p:sp>
        <p:nvSpPr>
          <p:cNvPr id="33" name="Rectangle 32"/>
          <p:cNvSpPr/>
          <p:nvPr/>
        </p:nvSpPr>
        <p:spPr>
          <a:xfrm>
            <a:off x="1097280" y="8871413"/>
            <a:ext cx="9875520" cy="766403"/>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r>
              <a:rPr lang="en-US" sz="3200" b="1" dirty="0">
                <a:solidFill>
                  <a:schemeClr val="accent3">
                    <a:lumMod val="20000"/>
                    <a:lumOff val="80000"/>
                  </a:schemeClr>
                </a:solidFill>
              </a:rPr>
              <a:t>Introduction</a:t>
            </a:r>
          </a:p>
        </p:txBody>
      </p:sp>
      <p:sp>
        <p:nvSpPr>
          <p:cNvPr id="13" name="Text Box 192"/>
          <p:cNvSpPr txBox="1">
            <a:spLocks noChangeArrowheads="1"/>
          </p:cNvSpPr>
          <p:nvPr/>
        </p:nvSpPr>
        <p:spPr bwMode="auto">
          <a:xfrm>
            <a:off x="11521440" y="3657600"/>
            <a:ext cx="9875520" cy="4260448"/>
          </a:xfrm>
          <a:prstGeom prst="rect">
            <a:avLst/>
          </a:prstGeom>
          <a:solidFill>
            <a:schemeClr val="bg1"/>
          </a:solidFill>
          <a:ln w="12700">
            <a:solidFill>
              <a:schemeClr val="accent1">
                <a:lumMod val="75000"/>
              </a:schemeClr>
            </a:solidFill>
          </a:ln>
          <a:effectLst/>
        </p:spPr>
        <p:txBody>
          <a:bodyPr lIns="97942" tIns="97942" rIns="97942" bIns="9794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2400" dirty="0">
                <a:latin typeface="Times New Roman" panose="02020603050405020304" pitchFamily="18" charset="0"/>
                <a:cs typeface="Times New Roman" panose="02020603050405020304" pitchFamily="18" charset="0"/>
              </a:rPr>
              <a:t>There is an association between anxiety and the use of cannabis: </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rates of PTSD and CUD both increased from 2002-2007 and the percentage of veterans with a CUD who also had a psychiatric diagnosis was 70% [2].</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For veterans with PTSD and a Substance Use Disorder, cannabis was the substance implicated in 22.7% of the patients [3]. </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For veterans who use cannabis, those that defined their cannabis use as medicinal (rather than recreational) had more symptoms of arousal when cued about experiences during combat [5].  </a:t>
            </a:r>
          </a:p>
          <a:p>
            <a:r>
              <a:rPr lang="en-US" sz="2400" dirty="0">
                <a:latin typeface="Times New Roman" panose="02020603050405020304" pitchFamily="18" charset="0"/>
                <a:cs typeface="Times New Roman" panose="02020603050405020304" pitchFamily="18" charset="0"/>
              </a:rPr>
              <a:t>The link between CUD and PTSD is strong, but it is unknown if cannabis is used to self-medicate for the symptoms associated with PTSD or is unrelated.  </a:t>
            </a:r>
          </a:p>
        </p:txBody>
      </p:sp>
      <p:sp>
        <p:nvSpPr>
          <p:cNvPr id="34" name="Rectangle 33"/>
          <p:cNvSpPr/>
          <p:nvPr/>
        </p:nvSpPr>
        <p:spPr>
          <a:xfrm>
            <a:off x="11521440" y="3200400"/>
            <a:ext cx="987552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r>
              <a:rPr lang="en-US" sz="3200" b="1" dirty="0">
                <a:solidFill>
                  <a:schemeClr val="accent3">
                    <a:lumMod val="20000"/>
                    <a:lumOff val="80000"/>
                  </a:schemeClr>
                </a:solidFill>
              </a:rPr>
              <a:t>Cannabis and Anxiety</a:t>
            </a:r>
          </a:p>
        </p:txBody>
      </p:sp>
      <p:sp>
        <p:nvSpPr>
          <p:cNvPr id="12" name="Text Box 191"/>
          <p:cNvSpPr txBox="1">
            <a:spLocks noChangeArrowheads="1"/>
          </p:cNvSpPr>
          <p:nvPr/>
        </p:nvSpPr>
        <p:spPr bwMode="auto">
          <a:xfrm>
            <a:off x="21640799" y="9285191"/>
            <a:ext cx="9946504" cy="6230218"/>
          </a:xfrm>
          <a:prstGeom prst="rect">
            <a:avLst/>
          </a:prstGeom>
          <a:solidFill>
            <a:schemeClr val="bg1"/>
          </a:solidFill>
          <a:ln w="12700">
            <a:solidFill>
              <a:schemeClr val="accent1">
                <a:lumMod val="75000"/>
              </a:schemeClr>
            </a:solidFill>
          </a:ln>
          <a:effectLst/>
        </p:spPr>
        <p:txBody>
          <a:bodyPr wrap="square" lIns="97942" tIns="97942" rIns="97942" bIns="9794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r>
              <a:rPr lang="en-US" sz="2800" dirty="0">
                <a:latin typeface="Times New Roman" panose="02020603050405020304" pitchFamily="18" charset="0"/>
                <a:cs typeface="Times New Roman" panose="02020603050405020304" pitchFamily="18" charset="0"/>
              </a:rPr>
              <a:t>A multivariate analysis of variance (MANOVA) will be performed to evaluate the groups on the two dependent variables, the mean Fentanyl and mean Versed doses.  The MANOVA analyses the two dependent variables as one and can determine if the difference in the means of the two groups happened by chance [7].  Performing a MANOVA instead of multiple analyses on each of the dependent variables separately decreases the chance of a Type 1 error by decreasing the number of analyses done.  A MANOVA analysis is appropriate for this study because it allows for more than two independent variables and two dependent variables that correlate with each other and are singular in nature as they both define sedation requirements. The mean scores of the Fentanyl and Versed doses for the groups are also analyzed separately in a MANOVA analysis [7].</a:t>
            </a:r>
            <a:endParaRPr lang="en-US" sz="2000" dirty="0">
              <a:latin typeface="Calibri" pitchFamily="34" charset="0"/>
            </a:endParaRPr>
          </a:p>
        </p:txBody>
      </p:sp>
      <p:sp>
        <p:nvSpPr>
          <p:cNvPr id="35" name="Rectangle 34"/>
          <p:cNvSpPr/>
          <p:nvPr/>
        </p:nvSpPr>
        <p:spPr>
          <a:xfrm>
            <a:off x="21635880" y="8827991"/>
            <a:ext cx="9946504"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r>
              <a:rPr lang="en-US" sz="3200" b="1" dirty="0">
                <a:solidFill>
                  <a:schemeClr val="accent3">
                    <a:lumMod val="20000"/>
                    <a:lumOff val="80000"/>
                  </a:schemeClr>
                </a:solidFill>
              </a:rPr>
              <a:t>Data Analysis</a:t>
            </a:r>
          </a:p>
        </p:txBody>
      </p:sp>
      <p:sp>
        <p:nvSpPr>
          <p:cNvPr id="14" name="Text Box 193"/>
          <p:cNvSpPr txBox="1">
            <a:spLocks noChangeArrowheads="1"/>
          </p:cNvSpPr>
          <p:nvPr/>
        </p:nvSpPr>
        <p:spPr bwMode="auto">
          <a:xfrm>
            <a:off x="21640799" y="15968731"/>
            <a:ext cx="9978159" cy="3152452"/>
          </a:xfrm>
          <a:prstGeom prst="rect">
            <a:avLst/>
          </a:prstGeom>
          <a:solidFill>
            <a:schemeClr val="bg1"/>
          </a:solidFill>
          <a:ln w="12700">
            <a:solidFill>
              <a:schemeClr val="accent1">
                <a:lumMod val="75000"/>
              </a:schemeClr>
            </a:solidFill>
          </a:ln>
          <a:effectLst/>
        </p:spPr>
        <p:txBody>
          <a:bodyPr wrap="square" lIns="97942" tIns="97942" rIns="97942" bIns="9794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400" dirty="0">
                <a:latin typeface="Times New Roman" panose="02020603050405020304" pitchFamily="18" charset="0"/>
                <a:cs typeface="Times New Roman" panose="02020603050405020304" pitchFamily="18" charset="0"/>
              </a:rPr>
              <a:t>This material is the result of work supported with resources and the use of facilities at the Richard L. Roudebush Veterans Administration Medical Center in Indianapolis, Indiana.</a:t>
            </a:r>
          </a:p>
          <a:p>
            <a:pPr eaLnBrk="1" hangingPunct="1"/>
            <a:endParaRPr lang="en-US" sz="2400" dirty="0">
              <a:latin typeface="Times New Roman" panose="02020603050405020304" pitchFamily="18" charset="0"/>
              <a:cs typeface="Times New Roman" panose="02020603050405020304" pitchFamily="18" charset="0"/>
            </a:endParaRPr>
          </a:p>
          <a:p>
            <a:pPr eaLnBrk="1" hangingPunct="1"/>
            <a:r>
              <a:rPr lang="en-US" sz="2400" dirty="0">
                <a:latin typeface="Times New Roman" panose="02020603050405020304" pitchFamily="18" charset="0"/>
                <a:cs typeface="Times New Roman" panose="02020603050405020304" pitchFamily="18" charset="0"/>
              </a:rPr>
              <a:t>The scholarly project is part of the academic pursuit as a DNP Candidate.  Indiana State University Faculty Advisor- Dr. Susan Eley.   Research Mentor- Dr. Gene Harker.  Project Advisory Team members- Dr. Thomas </a:t>
            </a:r>
            <a:r>
              <a:rPr lang="en-US" sz="2400" dirty="0" err="1">
                <a:latin typeface="Times New Roman" panose="02020603050405020304" pitchFamily="18" charset="0"/>
                <a:cs typeface="Times New Roman" panose="02020603050405020304" pitchFamily="18" charset="0"/>
              </a:rPr>
              <a:t>Carr</a:t>
            </a:r>
            <a:r>
              <a:rPr lang="en-US" sz="2400" dirty="0">
                <a:latin typeface="Times New Roman" panose="02020603050405020304" pitchFamily="18" charset="0"/>
                <a:cs typeface="Times New Roman" panose="02020603050405020304" pitchFamily="18" charset="0"/>
              </a:rPr>
              <a:t> and Dr. Thomas </a:t>
            </a:r>
            <a:r>
              <a:rPr lang="en-US" sz="2400" dirty="0" err="1">
                <a:latin typeface="Times New Roman" panose="02020603050405020304" pitchFamily="18" charset="0"/>
                <a:cs typeface="Times New Roman" panose="02020603050405020304" pitchFamily="18" charset="0"/>
              </a:rPr>
              <a:t>Imperiale</a:t>
            </a:r>
            <a:r>
              <a:rPr lang="en-US" sz="2400" dirty="0">
                <a:latin typeface="Times New Roman" panose="02020603050405020304" pitchFamily="18" charset="0"/>
                <a:cs typeface="Times New Roman" panose="02020603050405020304" pitchFamily="18" charset="0"/>
              </a:rPr>
              <a:t>.</a:t>
            </a:r>
          </a:p>
        </p:txBody>
      </p:sp>
      <p:sp>
        <p:nvSpPr>
          <p:cNvPr id="36" name="Rectangle 35"/>
          <p:cNvSpPr/>
          <p:nvPr/>
        </p:nvSpPr>
        <p:spPr>
          <a:xfrm>
            <a:off x="21640799" y="15546813"/>
            <a:ext cx="9978159" cy="421918"/>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r>
              <a:rPr lang="en-US" sz="3200" b="1" dirty="0">
                <a:solidFill>
                  <a:schemeClr val="accent3">
                    <a:lumMod val="20000"/>
                    <a:lumOff val="80000"/>
                  </a:schemeClr>
                </a:solidFill>
              </a:rPr>
              <a:t>Support</a:t>
            </a:r>
          </a:p>
        </p:txBody>
      </p:sp>
      <p:sp>
        <p:nvSpPr>
          <p:cNvPr id="11" name="Text Box 190"/>
          <p:cNvSpPr txBox="1">
            <a:spLocks noChangeArrowheads="1"/>
          </p:cNvSpPr>
          <p:nvPr/>
        </p:nvSpPr>
        <p:spPr bwMode="auto">
          <a:xfrm>
            <a:off x="1097280" y="9623563"/>
            <a:ext cx="9875520" cy="5368443"/>
          </a:xfrm>
          <a:prstGeom prst="rect">
            <a:avLst/>
          </a:prstGeom>
          <a:solidFill>
            <a:schemeClr val="bg1"/>
          </a:solidFill>
          <a:ln w="12700">
            <a:solidFill>
              <a:schemeClr val="accent1">
                <a:lumMod val="75000"/>
              </a:schemeClr>
            </a:solidFill>
          </a:ln>
          <a:effectLst/>
        </p:spPr>
        <p:txBody>
          <a:bodyPr wrap="square" lIns="97942" tIns="97942" rIns="97942" bIns="9794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800" dirty="0">
                <a:latin typeface="Times New Roman" panose="02020603050405020304" pitchFamily="18" charset="0"/>
                <a:cs typeface="Times New Roman" panose="02020603050405020304" pitchFamily="18" charset="0"/>
              </a:rPr>
              <a:t>In the Endoscopy Department at the Richard L. Roudebush VAMC, procedural sedation is primarily given by the nursing staff at the direction of a Gastroenterologist.  However, patients are scheduled to receive MAC sedation, given by an anesthesia provider, when they are determined to be at high-risk for failing to achieve an adequate sedation level when given Fentanyl and Versed provided by a nurse.  Recently, there has been an increased demand for MAC sedation in the health care sector for the general population [1].  In 2013, there was 47.6% and 53% increase use of MAC sedation for Medicare and privately insured patients, respectively [6].  The use of MAC sedation in the Veterans Health Administration has more than doubled, from 4% in 2000 to 9.3% in 2013 [1].</a:t>
            </a:r>
          </a:p>
        </p:txBody>
      </p:sp>
      <p:sp>
        <p:nvSpPr>
          <p:cNvPr id="45" name="Rectangle 44"/>
          <p:cNvSpPr/>
          <p:nvPr/>
        </p:nvSpPr>
        <p:spPr>
          <a:xfrm>
            <a:off x="11533729" y="8255745"/>
            <a:ext cx="9875520" cy="457200"/>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r>
              <a:rPr lang="en-US" sz="3200" b="1" dirty="0">
                <a:solidFill>
                  <a:schemeClr val="accent3">
                    <a:lumMod val="20000"/>
                    <a:lumOff val="80000"/>
                  </a:schemeClr>
                </a:solidFill>
              </a:rPr>
              <a:t>Inclusion and Exclusion Criteria</a:t>
            </a:r>
          </a:p>
        </p:txBody>
      </p:sp>
      <p:sp>
        <p:nvSpPr>
          <p:cNvPr id="53" name="Text Box 180"/>
          <p:cNvSpPr txBox="1">
            <a:spLocks noChangeArrowheads="1"/>
          </p:cNvSpPr>
          <p:nvPr/>
        </p:nvSpPr>
        <p:spPr bwMode="auto">
          <a:xfrm>
            <a:off x="11521440" y="14921555"/>
            <a:ext cx="3979576" cy="295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8971" tIns="24486" rIns="48971" bIns="24486">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1600" b="1" dirty="0">
                <a:latin typeface="Calibri" pitchFamily="34" charset="0"/>
              </a:rPr>
              <a:t>Table 1.</a:t>
            </a:r>
            <a:r>
              <a:rPr lang="en-US" sz="1600" dirty="0">
                <a:latin typeface="Calibri" pitchFamily="34" charset="0"/>
              </a:rPr>
              <a:t> Coding Instructions for study variables</a:t>
            </a:r>
          </a:p>
        </p:txBody>
      </p:sp>
      <p:pic>
        <p:nvPicPr>
          <p:cNvPr id="6" name="Picture 5">
            <a:extLst>
              <a:ext uri="{FF2B5EF4-FFF2-40B4-BE49-F238E27FC236}">
                <a16:creationId xmlns:a16="http://schemas.microsoft.com/office/drawing/2014/main" id="{242FC53D-C5C8-4C58-87EF-FB2081003E53}"/>
              </a:ext>
            </a:extLst>
          </p:cNvPr>
          <p:cNvPicPr>
            <a:picLocks noChangeAspect="1"/>
          </p:cNvPicPr>
          <p:nvPr/>
        </p:nvPicPr>
        <p:blipFill>
          <a:blip r:embed="rId2"/>
          <a:stretch>
            <a:fillRect/>
          </a:stretch>
        </p:blipFill>
        <p:spPr>
          <a:xfrm>
            <a:off x="27674570" y="1041807"/>
            <a:ext cx="3810000" cy="1599405"/>
          </a:xfrm>
          <a:prstGeom prst="rect">
            <a:avLst/>
          </a:prstGeom>
        </p:spPr>
      </p:pic>
      <p:pic>
        <p:nvPicPr>
          <p:cNvPr id="7" name="Picture 6">
            <a:extLst>
              <a:ext uri="{FF2B5EF4-FFF2-40B4-BE49-F238E27FC236}">
                <a16:creationId xmlns:a16="http://schemas.microsoft.com/office/drawing/2014/main" id="{262AAC7D-8ECE-4EAC-BCF5-3CE43543F84B}"/>
              </a:ext>
            </a:extLst>
          </p:cNvPr>
          <p:cNvPicPr>
            <a:picLocks noChangeAspect="1"/>
          </p:cNvPicPr>
          <p:nvPr/>
        </p:nvPicPr>
        <p:blipFill>
          <a:blip r:embed="rId3"/>
          <a:stretch>
            <a:fillRect/>
          </a:stretch>
        </p:blipFill>
        <p:spPr>
          <a:xfrm>
            <a:off x="1104364" y="1334868"/>
            <a:ext cx="3960761" cy="1117181"/>
          </a:xfrm>
          <a:prstGeom prst="rect">
            <a:avLst/>
          </a:prstGeom>
        </p:spPr>
      </p:pic>
      <p:graphicFrame>
        <p:nvGraphicFramePr>
          <p:cNvPr id="8" name="Table 7">
            <a:extLst>
              <a:ext uri="{FF2B5EF4-FFF2-40B4-BE49-F238E27FC236}">
                <a16:creationId xmlns:a16="http://schemas.microsoft.com/office/drawing/2014/main" id="{3E00C741-816E-4E0A-8C6E-766ADCA64DAA}"/>
              </a:ext>
            </a:extLst>
          </p:cNvPr>
          <p:cNvGraphicFramePr>
            <a:graphicFrameLocks noGrp="1"/>
          </p:cNvGraphicFramePr>
          <p:nvPr>
            <p:extLst>
              <p:ext uri="{D42A27DB-BD31-4B8C-83A1-F6EECF244321}">
                <p14:modId xmlns:p14="http://schemas.microsoft.com/office/powerpoint/2010/main" val="70774732"/>
              </p:ext>
            </p:extLst>
          </p:nvPr>
        </p:nvGraphicFramePr>
        <p:xfrm>
          <a:off x="11521441" y="15177992"/>
          <a:ext cx="9938845" cy="3955675"/>
        </p:xfrm>
        <a:graphic>
          <a:graphicData uri="http://schemas.openxmlformats.org/drawingml/2006/table">
            <a:tbl>
              <a:tblPr firstRow="1" firstCol="1" bandRow="1">
                <a:tableStyleId>{5C22544A-7EE6-4342-B048-85BDC9FD1C3A}</a:tableStyleId>
              </a:tblPr>
              <a:tblGrid>
                <a:gridCol w="1802860">
                  <a:extLst>
                    <a:ext uri="{9D8B030D-6E8A-4147-A177-3AD203B41FA5}">
                      <a16:colId xmlns:a16="http://schemas.microsoft.com/office/drawing/2014/main" val="1210936522"/>
                    </a:ext>
                  </a:extLst>
                </a:gridCol>
                <a:gridCol w="2362209">
                  <a:extLst>
                    <a:ext uri="{9D8B030D-6E8A-4147-A177-3AD203B41FA5}">
                      <a16:colId xmlns:a16="http://schemas.microsoft.com/office/drawing/2014/main" val="3764731525"/>
                    </a:ext>
                  </a:extLst>
                </a:gridCol>
                <a:gridCol w="2334473">
                  <a:extLst>
                    <a:ext uri="{9D8B030D-6E8A-4147-A177-3AD203B41FA5}">
                      <a16:colId xmlns:a16="http://schemas.microsoft.com/office/drawing/2014/main" val="3823858327"/>
                    </a:ext>
                  </a:extLst>
                </a:gridCol>
                <a:gridCol w="3439303">
                  <a:extLst>
                    <a:ext uri="{9D8B030D-6E8A-4147-A177-3AD203B41FA5}">
                      <a16:colId xmlns:a16="http://schemas.microsoft.com/office/drawing/2014/main" val="1287592635"/>
                    </a:ext>
                  </a:extLst>
                </a:gridCol>
              </a:tblGrid>
              <a:tr h="666636">
                <a:tc>
                  <a:txBody>
                    <a:bodyPr/>
                    <a:lstStyle/>
                    <a:p>
                      <a:pPr marL="0" marR="0" indent="0">
                        <a:lnSpc>
                          <a:spcPct val="200000"/>
                        </a:lnSpc>
                        <a:spcBef>
                          <a:spcPts val="0"/>
                        </a:spcBef>
                        <a:spcAft>
                          <a:spcPts val="0"/>
                        </a:spcAft>
                      </a:pPr>
                      <a:r>
                        <a:rPr lang="en-US" sz="1600" kern="0" dirty="0">
                          <a:effectLst/>
                          <a:latin typeface="Times New Roman" panose="02020603050405020304" pitchFamily="18" charset="0"/>
                          <a:cs typeface="Times New Roman" panose="02020603050405020304" pitchFamily="18" charset="0"/>
                        </a:rPr>
                        <a:t>Variable Name</a:t>
                      </a:r>
                      <a:endParaRPr lang="en-US" sz="16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nSpc>
                          <a:spcPct val="200000"/>
                        </a:lnSpc>
                        <a:spcBef>
                          <a:spcPts val="0"/>
                        </a:spcBef>
                        <a:spcAft>
                          <a:spcPts val="0"/>
                        </a:spcAft>
                      </a:pPr>
                      <a:r>
                        <a:rPr lang="en-US" sz="1600" kern="0">
                          <a:effectLst/>
                          <a:latin typeface="Times New Roman" panose="02020603050405020304" pitchFamily="18" charset="0"/>
                          <a:cs typeface="Times New Roman" panose="02020603050405020304" pitchFamily="18" charset="0"/>
                        </a:rPr>
                        <a:t>Variable Description</a:t>
                      </a:r>
                      <a:endParaRPr lang="en-US" sz="1600" kern="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nSpc>
                          <a:spcPct val="200000"/>
                        </a:lnSpc>
                        <a:spcBef>
                          <a:spcPts val="0"/>
                        </a:spcBef>
                        <a:spcAft>
                          <a:spcPts val="0"/>
                        </a:spcAft>
                      </a:pPr>
                      <a:r>
                        <a:rPr lang="en-US" sz="1600" kern="0" dirty="0">
                          <a:effectLst/>
                          <a:latin typeface="Times New Roman" panose="02020603050405020304" pitchFamily="18" charset="0"/>
                          <a:cs typeface="Times New Roman" panose="02020603050405020304" pitchFamily="18" charset="0"/>
                        </a:rPr>
                        <a:t>Level of Measurement</a:t>
                      </a:r>
                      <a:endParaRPr lang="en-US" sz="16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nSpc>
                          <a:spcPct val="200000"/>
                        </a:lnSpc>
                        <a:spcBef>
                          <a:spcPts val="0"/>
                        </a:spcBef>
                        <a:spcAft>
                          <a:spcPts val="0"/>
                        </a:spcAft>
                      </a:pPr>
                      <a:r>
                        <a:rPr lang="en-US" sz="1600" kern="0">
                          <a:effectLst/>
                          <a:latin typeface="Times New Roman" panose="02020603050405020304" pitchFamily="18" charset="0"/>
                          <a:cs typeface="Times New Roman" panose="02020603050405020304" pitchFamily="18" charset="0"/>
                        </a:rPr>
                        <a:t>Coding Instructions</a:t>
                      </a:r>
                      <a:endParaRPr lang="en-US" sz="1600" kern="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492062284"/>
                  </a:ext>
                </a:extLst>
              </a:tr>
              <a:tr h="611057">
                <a:tc>
                  <a:txBody>
                    <a:bodyPr/>
                    <a:lstStyle/>
                    <a:p>
                      <a:pPr marL="0" marR="0" indent="0">
                        <a:lnSpc>
                          <a:spcPct val="200000"/>
                        </a:lnSpc>
                        <a:spcBef>
                          <a:spcPts val="0"/>
                        </a:spcBef>
                        <a:spcAft>
                          <a:spcPts val="0"/>
                        </a:spcAft>
                      </a:pPr>
                      <a:r>
                        <a:rPr lang="en-US" sz="1600" kern="0">
                          <a:effectLst/>
                          <a:latin typeface="Times New Roman" panose="02020603050405020304" pitchFamily="18" charset="0"/>
                          <a:cs typeface="Times New Roman" panose="02020603050405020304" pitchFamily="18" charset="0"/>
                        </a:rPr>
                        <a:t>ID</a:t>
                      </a:r>
                      <a:endParaRPr lang="en-US" sz="1600" kern="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nSpc>
                          <a:spcPct val="200000"/>
                        </a:lnSpc>
                        <a:spcBef>
                          <a:spcPts val="0"/>
                        </a:spcBef>
                        <a:spcAft>
                          <a:spcPts val="0"/>
                        </a:spcAft>
                      </a:pPr>
                      <a:r>
                        <a:rPr lang="en-US" sz="1600" kern="0" dirty="0">
                          <a:effectLst/>
                          <a:latin typeface="Times New Roman" panose="02020603050405020304" pitchFamily="18" charset="0"/>
                          <a:cs typeface="Times New Roman" panose="02020603050405020304" pitchFamily="18" charset="0"/>
                        </a:rPr>
                        <a:t>Identification number</a:t>
                      </a:r>
                      <a:endParaRPr lang="en-US" sz="16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nSpc>
                          <a:spcPct val="200000"/>
                        </a:lnSpc>
                        <a:spcBef>
                          <a:spcPts val="0"/>
                        </a:spcBef>
                        <a:spcAft>
                          <a:spcPts val="0"/>
                        </a:spcAft>
                      </a:pPr>
                      <a:r>
                        <a:rPr lang="en-US" sz="1600" kern="0" dirty="0">
                          <a:effectLst/>
                          <a:latin typeface="Times New Roman" panose="02020603050405020304" pitchFamily="18" charset="0"/>
                          <a:cs typeface="Times New Roman" panose="02020603050405020304" pitchFamily="18" charset="0"/>
                        </a:rPr>
                        <a:t>Text</a:t>
                      </a:r>
                      <a:endParaRPr lang="en-US" sz="16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nSpc>
                          <a:spcPct val="200000"/>
                        </a:lnSpc>
                        <a:spcBef>
                          <a:spcPts val="0"/>
                        </a:spcBef>
                        <a:spcAft>
                          <a:spcPts val="0"/>
                        </a:spcAft>
                      </a:pPr>
                      <a:r>
                        <a:rPr lang="en-US" sz="1600" kern="0" dirty="0">
                          <a:effectLst/>
                          <a:latin typeface="Times New Roman" panose="02020603050405020304" pitchFamily="18" charset="0"/>
                          <a:cs typeface="Times New Roman" panose="02020603050405020304" pitchFamily="18" charset="0"/>
                        </a:rPr>
                        <a:t>None</a:t>
                      </a:r>
                      <a:endParaRPr lang="en-US" sz="16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644341076"/>
                  </a:ext>
                </a:extLst>
              </a:tr>
              <a:tr h="282070">
                <a:tc>
                  <a:txBody>
                    <a:bodyPr/>
                    <a:lstStyle/>
                    <a:p>
                      <a:pPr marL="0" marR="0" indent="0">
                        <a:lnSpc>
                          <a:spcPct val="200000"/>
                        </a:lnSpc>
                        <a:spcBef>
                          <a:spcPts val="0"/>
                        </a:spcBef>
                        <a:spcAft>
                          <a:spcPts val="0"/>
                        </a:spcAft>
                      </a:pPr>
                      <a:r>
                        <a:rPr lang="en-US" sz="1600" kern="0">
                          <a:effectLst/>
                          <a:latin typeface="Times New Roman" panose="02020603050405020304" pitchFamily="18" charset="0"/>
                          <a:cs typeface="Times New Roman" panose="02020603050405020304" pitchFamily="18" charset="0"/>
                        </a:rPr>
                        <a:t>Age</a:t>
                      </a:r>
                      <a:endParaRPr lang="en-US" sz="1600" kern="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nSpc>
                          <a:spcPct val="200000"/>
                        </a:lnSpc>
                        <a:spcBef>
                          <a:spcPts val="0"/>
                        </a:spcBef>
                        <a:spcAft>
                          <a:spcPts val="0"/>
                        </a:spcAft>
                      </a:pPr>
                      <a:r>
                        <a:rPr lang="en-US" sz="1600" kern="0">
                          <a:effectLst/>
                          <a:latin typeface="Times New Roman" panose="02020603050405020304" pitchFamily="18" charset="0"/>
                          <a:cs typeface="Times New Roman" panose="02020603050405020304" pitchFamily="18" charset="0"/>
                        </a:rPr>
                        <a:t>Age</a:t>
                      </a:r>
                      <a:endParaRPr lang="en-US" sz="1600" kern="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nSpc>
                          <a:spcPct val="200000"/>
                        </a:lnSpc>
                        <a:spcBef>
                          <a:spcPts val="0"/>
                        </a:spcBef>
                        <a:spcAft>
                          <a:spcPts val="0"/>
                        </a:spcAft>
                      </a:pPr>
                      <a:r>
                        <a:rPr lang="en-US" sz="1600" kern="0">
                          <a:effectLst/>
                          <a:latin typeface="Times New Roman" panose="02020603050405020304" pitchFamily="18" charset="0"/>
                          <a:cs typeface="Times New Roman" panose="02020603050405020304" pitchFamily="18" charset="0"/>
                        </a:rPr>
                        <a:t>Continuous</a:t>
                      </a:r>
                      <a:endParaRPr lang="en-US" sz="1600" kern="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nSpc>
                          <a:spcPct val="200000"/>
                        </a:lnSpc>
                        <a:spcBef>
                          <a:spcPts val="0"/>
                        </a:spcBef>
                        <a:spcAft>
                          <a:spcPts val="0"/>
                        </a:spcAft>
                      </a:pPr>
                      <a:r>
                        <a:rPr lang="en-US" sz="1600" kern="0">
                          <a:effectLst/>
                          <a:latin typeface="Times New Roman" panose="02020603050405020304" pitchFamily="18" charset="0"/>
                          <a:cs typeface="Times New Roman" panose="02020603050405020304" pitchFamily="18" charset="0"/>
                        </a:rPr>
                        <a:t>None</a:t>
                      </a:r>
                      <a:endParaRPr lang="en-US" sz="1600" kern="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986738402"/>
                  </a:ext>
                </a:extLst>
              </a:tr>
              <a:tr h="282070">
                <a:tc>
                  <a:txBody>
                    <a:bodyPr/>
                    <a:lstStyle/>
                    <a:p>
                      <a:pPr marL="0" marR="0" indent="0">
                        <a:lnSpc>
                          <a:spcPct val="200000"/>
                        </a:lnSpc>
                        <a:spcBef>
                          <a:spcPts val="0"/>
                        </a:spcBef>
                        <a:spcAft>
                          <a:spcPts val="0"/>
                        </a:spcAft>
                      </a:pPr>
                      <a:r>
                        <a:rPr lang="en-US" sz="1600" kern="0" dirty="0">
                          <a:effectLst/>
                          <a:latin typeface="Times New Roman" panose="02020603050405020304" pitchFamily="18" charset="0"/>
                          <a:cs typeface="Times New Roman" panose="02020603050405020304" pitchFamily="18" charset="0"/>
                        </a:rPr>
                        <a:t>BMI</a:t>
                      </a:r>
                      <a:endParaRPr lang="en-US" sz="16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nSpc>
                          <a:spcPct val="200000"/>
                        </a:lnSpc>
                        <a:spcBef>
                          <a:spcPts val="0"/>
                        </a:spcBef>
                        <a:spcAft>
                          <a:spcPts val="0"/>
                        </a:spcAft>
                      </a:pPr>
                      <a:r>
                        <a:rPr lang="en-US" sz="1600" kern="0">
                          <a:effectLst/>
                          <a:latin typeface="Times New Roman" panose="02020603050405020304" pitchFamily="18" charset="0"/>
                          <a:cs typeface="Times New Roman" panose="02020603050405020304" pitchFamily="18" charset="0"/>
                        </a:rPr>
                        <a:t>Body Mass Index</a:t>
                      </a:r>
                      <a:endParaRPr lang="en-US" sz="1600" kern="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nSpc>
                          <a:spcPct val="200000"/>
                        </a:lnSpc>
                        <a:spcBef>
                          <a:spcPts val="0"/>
                        </a:spcBef>
                        <a:spcAft>
                          <a:spcPts val="0"/>
                        </a:spcAft>
                      </a:pPr>
                      <a:r>
                        <a:rPr lang="en-US" sz="1600" kern="0" dirty="0">
                          <a:effectLst/>
                          <a:latin typeface="Times New Roman" panose="02020603050405020304" pitchFamily="18" charset="0"/>
                          <a:cs typeface="Times New Roman" panose="02020603050405020304" pitchFamily="18" charset="0"/>
                        </a:rPr>
                        <a:t>Continuous</a:t>
                      </a:r>
                      <a:endParaRPr lang="en-US" sz="16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nSpc>
                          <a:spcPct val="200000"/>
                        </a:lnSpc>
                        <a:spcBef>
                          <a:spcPts val="0"/>
                        </a:spcBef>
                        <a:spcAft>
                          <a:spcPts val="0"/>
                        </a:spcAft>
                      </a:pPr>
                      <a:r>
                        <a:rPr lang="en-US" sz="1600" kern="0">
                          <a:effectLst/>
                          <a:latin typeface="Times New Roman" panose="02020603050405020304" pitchFamily="18" charset="0"/>
                          <a:cs typeface="Times New Roman" panose="02020603050405020304" pitchFamily="18" charset="0"/>
                        </a:rPr>
                        <a:t>None</a:t>
                      </a:r>
                      <a:endParaRPr lang="en-US" sz="1600" kern="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623423949"/>
                  </a:ext>
                </a:extLst>
              </a:tr>
              <a:tr h="611057">
                <a:tc>
                  <a:txBody>
                    <a:bodyPr/>
                    <a:lstStyle/>
                    <a:p>
                      <a:pPr marL="0" marR="0" indent="0">
                        <a:lnSpc>
                          <a:spcPct val="200000"/>
                        </a:lnSpc>
                        <a:spcBef>
                          <a:spcPts val="0"/>
                        </a:spcBef>
                        <a:spcAft>
                          <a:spcPts val="0"/>
                        </a:spcAft>
                      </a:pPr>
                      <a:r>
                        <a:rPr lang="en-US" sz="1600" kern="0">
                          <a:effectLst/>
                          <a:latin typeface="Times New Roman" panose="02020603050405020304" pitchFamily="18" charset="0"/>
                          <a:cs typeface="Times New Roman" panose="02020603050405020304" pitchFamily="18" charset="0"/>
                        </a:rPr>
                        <a:t>CUD</a:t>
                      </a:r>
                      <a:endParaRPr lang="en-US" sz="1600" kern="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nSpc>
                          <a:spcPct val="200000"/>
                        </a:lnSpc>
                        <a:spcBef>
                          <a:spcPts val="0"/>
                        </a:spcBef>
                        <a:spcAft>
                          <a:spcPts val="0"/>
                        </a:spcAft>
                      </a:pPr>
                      <a:r>
                        <a:rPr lang="en-US" sz="1600" kern="0">
                          <a:effectLst/>
                          <a:latin typeface="Times New Roman" panose="02020603050405020304" pitchFamily="18" charset="0"/>
                          <a:cs typeface="Times New Roman" panose="02020603050405020304" pitchFamily="18" charset="0"/>
                        </a:rPr>
                        <a:t>Cannabis Use Disorder</a:t>
                      </a:r>
                      <a:endParaRPr lang="en-US" sz="1600" kern="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nSpc>
                          <a:spcPct val="200000"/>
                        </a:lnSpc>
                        <a:spcBef>
                          <a:spcPts val="0"/>
                        </a:spcBef>
                        <a:spcAft>
                          <a:spcPts val="0"/>
                        </a:spcAft>
                      </a:pPr>
                      <a:r>
                        <a:rPr lang="en-US" sz="1600" kern="0">
                          <a:effectLst/>
                          <a:latin typeface="Times New Roman" panose="02020603050405020304" pitchFamily="18" charset="0"/>
                          <a:cs typeface="Times New Roman" panose="02020603050405020304" pitchFamily="18" charset="0"/>
                        </a:rPr>
                        <a:t>Categorical</a:t>
                      </a:r>
                      <a:endParaRPr lang="en-US" sz="1600" kern="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nSpc>
                          <a:spcPct val="200000"/>
                        </a:lnSpc>
                        <a:spcBef>
                          <a:spcPts val="0"/>
                        </a:spcBef>
                        <a:spcAft>
                          <a:spcPts val="0"/>
                        </a:spcAft>
                      </a:pPr>
                      <a:r>
                        <a:rPr lang="en-US" sz="1600" kern="0">
                          <a:effectLst/>
                          <a:latin typeface="Times New Roman" panose="02020603050405020304" pitchFamily="18" charset="0"/>
                          <a:cs typeface="Times New Roman" panose="02020603050405020304" pitchFamily="18" charset="0"/>
                        </a:rPr>
                        <a:t>1= Yes, 2= No</a:t>
                      </a:r>
                      <a:endParaRPr lang="en-US" sz="1600" kern="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209220317"/>
                  </a:ext>
                </a:extLst>
              </a:tr>
              <a:tr h="282070">
                <a:tc>
                  <a:txBody>
                    <a:bodyPr/>
                    <a:lstStyle/>
                    <a:p>
                      <a:pPr marL="0" marR="0" indent="0">
                        <a:lnSpc>
                          <a:spcPct val="200000"/>
                        </a:lnSpc>
                        <a:spcBef>
                          <a:spcPts val="0"/>
                        </a:spcBef>
                        <a:spcAft>
                          <a:spcPts val="0"/>
                        </a:spcAft>
                      </a:pPr>
                      <a:r>
                        <a:rPr lang="en-US" sz="1600" kern="0">
                          <a:effectLst/>
                          <a:latin typeface="Times New Roman" panose="02020603050405020304" pitchFamily="18" charset="0"/>
                          <a:cs typeface="Times New Roman" panose="02020603050405020304" pitchFamily="18" charset="0"/>
                        </a:rPr>
                        <a:t>Anxiety</a:t>
                      </a:r>
                      <a:endParaRPr lang="en-US" sz="1600" kern="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nSpc>
                          <a:spcPct val="200000"/>
                        </a:lnSpc>
                        <a:spcBef>
                          <a:spcPts val="0"/>
                        </a:spcBef>
                        <a:spcAft>
                          <a:spcPts val="0"/>
                        </a:spcAft>
                      </a:pPr>
                      <a:r>
                        <a:rPr lang="en-US" sz="1600" kern="0">
                          <a:effectLst/>
                          <a:latin typeface="Times New Roman" panose="02020603050405020304" pitchFamily="18" charset="0"/>
                          <a:cs typeface="Times New Roman" panose="02020603050405020304" pitchFamily="18" charset="0"/>
                        </a:rPr>
                        <a:t>PTSD Diagnosis</a:t>
                      </a:r>
                      <a:endParaRPr lang="en-US" sz="1600" kern="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nSpc>
                          <a:spcPct val="200000"/>
                        </a:lnSpc>
                        <a:spcBef>
                          <a:spcPts val="0"/>
                        </a:spcBef>
                        <a:spcAft>
                          <a:spcPts val="0"/>
                        </a:spcAft>
                      </a:pPr>
                      <a:r>
                        <a:rPr lang="en-US" sz="1600" kern="0">
                          <a:effectLst/>
                          <a:latin typeface="Times New Roman" panose="02020603050405020304" pitchFamily="18" charset="0"/>
                          <a:cs typeface="Times New Roman" panose="02020603050405020304" pitchFamily="18" charset="0"/>
                        </a:rPr>
                        <a:t>Categorical</a:t>
                      </a:r>
                      <a:endParaRPr lang="en-US" sz="1600" kern="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nSpc>
                          <a:spcPct val="200000"/>
                        </a:lnSpc>
                        <a:spcBef>
                          <a:spcPts val="0"/>
                        </a:spcBef>
                        <a:spcAft>
                          <a:spcPts val="0"/>
                        </a:spcAft>
                      </a:pPr>
                      <a:r>
                        <a:rPr lang="en-US" sz="1600" kern="0">
                          <a:effectLst/>
                          <a:latin typeface="Times New Roman" panose="02020603050405020304" pitchFamily="18" charset="0"/>
                          <a:cs typeface="Times New Roman" panose="02020603050405020304" pitchFamily="18" charset="0"/>
                        </a:rPr>
                        <a:t>1= Yes, 2= No</a:t>
                      </a:r>
                      <a:endParaRPr lang="en-US" sz="1600" kern="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165064026"/>
                  </a:ext>
                </a:extLst>
              </a:tr>
              <a:tr h="282070">
                <a:tc>
                  <a:txBody>
                    <a:bodyPr/>
                    <a:lstStyle/>
                    <a:p>
                      <a:pPr marL="0" marR="0" indent="0">
                        <a:lnSpc>
                          <a:spcPct val="200000"/>
                        </a:lnSpc>
                        <a:spcBef>
                          <a:spcPts val="0"/>
                        </a:spcBef>
                        <a:spcAft>
                          <a:spcPts val="0"/>
                        </a:spcAft>
                      </a:pPr>
                      <a:r>
                        <a:rPr lang="en-US" sz="1600" kern="0">
                          <a:effectLst/>
                          <a:latin typeface="Times New Roman" panose="02020603050405020304" pitchFamily="18" charset="0"/>
                          <a:cs typeface="Times New Roman" panose="02020603050405020304" pitchFamily="18" charset="0"/>
                        </a:rPr>
                        <a:t>Fent</a:t>
                      </a:r>
                      <a:endParaRPr lang="en-US" sz="1600" kern="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nSpc>
                          <a:spcPct val="200000"/>
                        </a:lnSpc>
                        <a:spcBef>
                          <a:spcPts val="0"/>
                        </a:spcBef>
                        <a:spcAft>
                          <a:spcPts val="0"/>
                        </a:spcAft>
                      </a:pPr>
                      <a:r>
                        <a:rPr lang="en-US" sz="1600" kern="0">
                          <a:effectLst/>
                          <a:latin typeface="Times New Roman" panose="02020603050405020304" pitchFamily="18" charset="0"/>
                          <a:cs typeface="Times New Roman" panose="02020603050405020304" pitchFamily="18" charset="0"/>
                        </a:rPr>
                        <a:t>Fentanyl Dose</a:t>
                      </a:r>
                      <a:endParaRPr lang="en-US" sz="1600" kern="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nSpc>
                          <a:spcPct val="200000"/>
                        </a:lnSpc>
                        <a:spcBef>
                          <a:spcPts val="0"/>
                        </a:spcBef>
                        <a:spcAft>
                          <a:spcPts val="0"/>
                        </a:spcAft>
                      </a:pPr>
                      <a:r>
                        <a:rPr lang="en-US" sz="1600" kern="0">
                          <a:effectLst/>
                          <a:latin typeface="Times New Roman" panose="02020603050405020304" pitchFamily="18" charset="0"/>
                          <a:cs typeface="Times New Roman" panose="02020603050405020304" pitchFamily="18" charset="0"/>
                        </a:rPr>
                        <a:t>Continuous</a:t>
                      </a:r>
                      <a:endParaRPr lang="en-US" sz="1600" kern="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nSpc>
                          <a:spcPct val="200000"/>
                        </a:lnSpc>
                        <a:spcBef>
                          <a:spcPts val="0"/>
                        </a:spcBef>
                        <a:spcAft>
                          <a:spcPts val="0"/>
                        </a:spcAft>
                      </a:pPr>
                      <a:r>
                        <a:rPr lang="en-US" sz="1600" kern="0">
                          <a:effectLst/>
                          <a:latin typeface="Times New Roman" panose="02020603050405020304" pitchFamily="18" charset="0"/>
                          <a:cs typeface="Times New Roman" panose="02020603050405020304" pitchFamily="18" charset="0"/>
                        </a:rPr>
                        <a:t>None</a:t>
                      </a:r>
                      <a:endParaRPr lang="en-US" sz="1600" kern="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954307272"/>
                  </a:ext>
                </a:extLst>
              </a:tr>
              <a:tr h="282070">
                <a:tc>
                  <a:txBody>
                    <a:bodyPr/>
                    <a:lstStyle/>
                    <a:p>
                      <a:pPr marL="0" marR="0" indent="0">
                        <a:lnSpc>
                          <a:spcPct val="200000"/>
                        </a:lnSpc>
                        <a:spcBef>
                          <a:spcPts val="0"/>
                        </a:spcBef>
                        <a:spcAft>
                          <a:spcPts val="0"/>
                        </a:spcAft>
                      </a:pPr>
                      <a:r>
                        <a:rPr lang="en-US" sz="1600" kern="0" dirty="0">
                          <a:effectLst/>
                          <a:latin typeface="Times New Roman" panose="02020603050405020304" pitchFamily="18" charset="0"/>
                          <a:cs typeface="Times New Roman" panose="02020603050405020304" pitchFamily="18" charset="0"/>
                        </a:rPr>
                        <a:t>Versed</a:t>
                      </a:r>
                      <a:endParaRPr lang="en-US" sz="16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nSpc>
                          <a:spcPct val="200000"/>
                        </a:lnSpc>
                        <a:spcBef>
                          <a:spcPts val="0"/>
                        </a:spcBef>
                        <a:spcAft>
                          <a:spcPts val="0"/>
                        </a:spcAft>
                      </a:pPr>
                      <a:r>
                        <a:rPr lang="en-US" sz="1600" kern="0" dirty="0">
                          <a:effectLst/>
                          <a:latin typeface="Times New Roman" panose="02020603050405020304" pitchFamily="18" charset="0"/>
                          <a:cs typeface="Times New Roman" panose="02020603050405020304" pitchFamily="18" charset="0"/>
                        </a:rPr>
                        <a:t>Versed Dose</a:t>
                      </a:r>
                      <a:endParaRPr lang="en-US" sz="16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nSpc>
                          <a:spcPct val="200000"/>
                        </a:lnSpc>
                        <a:spcBef>
                          <a:spcPts val="0"/>
                        </a:spcBef>
                        <a:spcAft>
                          <a:spcPts val="0"/>
                        </a:spcAft>
                      </a:pPr>
                      <a:r>
                        <a:rPr lang="en-US" sz="1600" kern="0">
                          <a:effectLst/>
                          <a:latin typeface="Times New Roman" panose="02020603050405020304" pitchFamily="18" charset="0"/>
                          <a:cs typeface="Times New Roman" panose="02020603050405020304" pitchFamily="18" charset="0"/>
                        </a:rPr>
                        <a:t>Continuous</a:t>
                      </a:r>
                      <a:endParaRPr lang="en-US" sz="1600" kern="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indent="0">
                        <a:lnSpc>
                          <a:spcPct val="200000"/>
                        </a:lnSpc>
                        <a:spcBef>
                          <a:spcPts val="0"/>
                        </a:spcBef>
                        <a:spcAft>
                          <a:spcPts val="0"/>
                        </a:spcAft>
                      </a:pPr>
                      <a:r>
                        <a:rPr lang="en-US" sz="1600" kern="0" dirty="0">
                          <a:effectLst/>
                          <a:latin typeface="Times New Roman" panose="02020603050405020304" pitchFamily="18" charset="0"/>
                          <a:cs typeface="Times New Roman" panose="02020603050405020304" pitchFamily="18" charset="0"/>
                        </a:rPr>
                        <a:t>None</a:t>
                      </a:r>
                      <a:endParaRPr lang="en-US" sz="1600" kern="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105580793"/>
                  </a:ext>
                </a:extLst>
              </a:tr>
            </a:tbl>
          </a:graphicData>
        </a:graphic>
      </p:graphicFrame>
      <p:pic>
        <p:nvPicPr>
          <p:cNvPr id="40" name="Picture 39">
            <a:extLst>
              <a:ext uri="{FF2B5EF4-FFF2-40B4-BE49-F238E27FC236}">
                <a16:creationId xmlns:a16="http://schemas.microsoft.com/office/drawing/2014/main" id="{1DC46C0C-AB8E-4E80-B5A1-8C6B73E7F79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29000" y="15636114"/>
            <a:ext cx="4592438" cy="3357797"/>
          </a:xfrm>
          <a:prstGeom prst="rect">
            <a:avLst/>
          </a:prstGeom>
        </p:spPr>
      </p:pic>
      <p:sp>
        <p:nvSpPr>
          <p:cNvPr id="41" name="Rectangle 40">
            <a:extLst>
              <a:ext uri="{FF2B5EF4-FFF2-40B4-BE49-F238E27FC236}">
                <a16:creationId xmlns:a16="http://schemas.microsoft.com/office/drawing/2014/main" id="{D54BF095-3052-4F20-8C87-1EEC50E96A0B}"/>
              </a:ext>
            </a:extLst>
          </p:cNvPr>
          <p:cNvSpPr/>
          <p:nvPr/>
        </p:nvSpPr>
        <p:spPr>
          <a:xfrm>
            <a:off x="21640800" y="3209752"/>
            <a:ext cx="9875520" cy="494842"/>
          </a:xfrm>
          <a:prstGeom prst="rect">
            <a:avLst/>
          </a:prstGeom>
          <a:solidFill>
            <a:schemeClr val="accent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48971" tIns="24486" rIns="48971" bIns="24486" rtlCol="0" anchor="ctr"/>
          <a:lstStyle/>
          <a:p>
            <a:pPr algn="ctr"/>
            <a:r>
              <a:rPr lang="en-US" sz="3200" b="1" dirty="0">
                <a:solidFill>
                  <a:schemeClr val="accent3">
                    <a:lumMod val="20000"/>
                    <a:lumOff val="80000"/>
                  </a:schemeClr>
                </a:solidFill>
              </a:rPr>
              <a:t>Methods</a:t>
            </a:r>
          </a:p>
        </p:txBody>
      </p:sp>
      <p:sp>
        <p:nvSpPr>
          <p:cNvPr id="42" name="Text Box 191">
            <a:extLst>
              <a:ext uri="{FF2B5EF4-FFF2-40B4-BE49-F238E27FC236}">
                <a16:creationId xmlns:a16="http://schemas.microsoft.com/office/drawing/2014/main" id="{BCE5377E-0337-4FC6-A03E-A85B1DA83D03}"/>
              </a:ext>
            </a:extLst>
          </p:cNvPr>
          <p:cNvSpPr txBox="1">
            <a:spLocks noChangeArrowheads="1"/>
          </p:cNvSpPr>
          <p:nvPr/>
        </p:nvSpPr>
        <p:spPr bwMode="auto">
          <a:xfrm>
            <a:off x="21640800" y="3719155"/>
            <a:ext cx="9875520" cy="4999111"/>
          </a:xfrm>
          <a:prstGeom prst="rect">
            <a:avLst/>
          </a:prstGeom>
          <a:solidFill>
            <a:schemeClr val="bg1"/>
          </a:solidFill>
          <a:ln w="12700">
            <a:solidFill>
              <a:schemeClr val="accent1">
                <a:lumMod val="75000"/>
              </a:schemeClr>
            </a:solidFill>
          </a:ln>
          <a:effectLst/>
        </p:spPr>
        <p:txBody>
          <a:bodyPr lIns="97942" tIns="97942" rIns="97942" bIns="97942">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2400" dirty="0">
                <a:latin typeface="Times New Roman" panose="02020603050405020304" pitchFamily="18" charset="0"/>
                <a:cs typeface="Times New Roman" panose="02020603050405020304" pitchFamily="18" charset="0"/>
              </a:rPr>
              <a:t>The goal is to determine the mean drug dose requirements of the study groups.  The groups will then be compared to determine the influence of cannabis use on sedation requirements and the impact anxiety paired with a CUD has on sedation requirements.  </a:t>
            </a:r>
          </a:p>
          <a:p>
            <a:pPr eaLnBrk="1" hangingPunct="1"/>
            <a:r>
              <a:rPr lang="en-US" sz="2400" u="sng" dirty="0">
                <a:latin typeface="Times New Roman" panose="02020603050405020304" pitchFamily="18" charset="0"/>
                <a:cs typeface="Times New Roman" panose="02020603050405020304" pitchFamily="18" charset="0"/>
              </a:rPr>
              <a:t>Study Group One</a:t>
            </a:r>
            <a:r>
              <a:rPr lang="en-US" sz="2400" dirty="0">
                <a:latin typeface="Times New Roman" panose="02020603050405020304" pitchFamily="18" charset="0"/>
                <a:cs typeface="Times New Roman" panose="02020603050405020304" pitchFamily="18" charset="0"/>
              </a:rPr>
              <a:t>: Patients with a CUD excluding those with an ICD code for PTSD.  </a:t>
            </a:r>
          </a:p>
          <a:p>
            <a:pPr eaLnBrk="1" hangingPunct="1"/>
            <a:r>
              <a:rPr lang="en-US" sz="2400" u="sng" dirty="0">
                <a:latin typeface="Times New Roman" panose="02020603050405020304" pitchFamily="18" charset="0"/>
                <a:cs typeface="Times New Roman" panose="02020603050405020304" pitchFamily="18" charset="0"/>
              </a:rPr>
              <a:t>Study Group Two</a:t>
            </a:r>
            <a:r>
              <a:rPr lang="en-US" sz="2400" dirty="0">
                <a:latin typeface="Times New Roman" panose="02020603050405020304" pitchFamily="18" charset="0"/>
                <a:cs typeface="Times New Roman" panose="02020603050405020304" pitchFamily="18" charset="0"/>
              </a:rPr>
              <a:t>: Patients with a CUD and diagnosis of PTSD.  </a:t>
            </a:r>
          </a:p>
          <a:p>
            <a:pPr eaLnBrk="1" hangingPunct="1"/>
            <a:r>
              <a:rPr lang="en-US" sz="2400" u="sng" dirty="0">
                <a:latin typeface="Times New Roman" panose="02020603050405020304" pitchFamily="18" charset="0"/>
                <a:cs typeface="Times New Roman" panose="02020603050405020304" pitchFamily="18" charset="0"/>
              </a:rPr>
              <a:t>Study Group Three</a:t>
            </a:r>
            <a:r>
              <a:rPr lang="en-US" sz="2400" dirty="0">
                <a:latin typeface="Times New Roman" panose="02020603050405020304" pitchFamily="18" charset="0"/>
                <a:cs typeface="Times New Roman" panose="02020603050405020304" pitchFamily="18" charset="0"/>
              </a:rPr>
              <a:t>: The control group, will consist of study participants excluding those with a CUD or PTSD diagnosis.  </a:t>
            </a:r>
          </a:p>
          <a:p>
            <a:pPr eaLnBrk="1" hangingPunct="1"/>
            <a:r>
              <a:rPr lang="en-US" sz="2400" dirty="0">
                <a:latin typeface="Times New Roman" panose="02020603050405020304" pitchFamily="18" charset="0"/>
                <a:cs typeface="Times New Roman" panose="02020603050405020304" pitchFamily="18" charset="0"/>
              </a:rPr>
              <a:t>Anxiety has been linked to increased sedation needs and cannabis has not, theoretically, Group Two with a CUD and PTSD, should have higher mean drug dosages compared to Groups One and Three.  Additionally, the CUD group and the control group should have similar mean drug dosages. </a:t>
            </a:r>
          </a:p>
        </p:txBody>
      </p:sp>
    </p:spTree>
    <p:extLst>
      <p:ext uri="{BB962C8B-B14F-4D97-AF65-F5344CB8AC3E}">
        <p14:creationId xmlns:p14="http://schemas.microsoft.com/office/powerpoint/2010/main" val="2251251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3342</TotalTime>
  <Words>1500</Words>
  <Application>Microsoft Office PowerPoint</Application>
  <PresentationFormat>Custom</PresentationFormat>
  <Paragraphs>76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24x36</dc:title>
  <dc:creator>Jay Larson</dc:creator>
  <dc:description>Quality poster printing
www.genigraphics.com
1-800-790-4001</dc:description>
  <cp:lastModifiedBy>Tom Gregg</cp:lastModifiedBy>
  <cp:revision>111</cp:revision>
  <cp:lastPrinted>2013-02-12T02:21:55Z</cp:lastPrinted>
  <dcterms:created xsi:type="dcterms:W3CDTF">2013-02-10T21:14:48Z</dcterms:created>
  <dcterms:modified xsi:type="dcterms:W3CDTF">2019-05-21T23:17:12Z</dcterms:modified>
</cp:coreProperties>
</file>